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019DD4F-7BF4-4CD5-A659-80C470D482C8}">
  <a:tblStyle styleId="{E019DD4F-7BF4-4CD5-A659-80C470D482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8f5eee76629c59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68f5eee76629c59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68f5eee76629c59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68f5eee76629c59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8f5eee76629c59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68f5eee76629c59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8f5eee76629c59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68f5eee76629c59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8f5eee76629c59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68f5eee76629c59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b3938512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b3938512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b3938512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b3938512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8f5eee76629c59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68f5eee76629c59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8f5eee76629c59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8f5eee76629c5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8f5eee76629c59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8f5eee76629c59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8f5eee76629c59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8f5eee76629c59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8f5eee76629c59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8f5eee76629c59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8f5eee76629c59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8f5eee76629c59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875883" y="1737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2: In Search of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924225" y="3243675"/>
            <a:ext cx="5116200" cy="16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IELTS Demo Class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 R. Mitchell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9th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863" y="264201"/>
            <a:ext cx="2726275" cy="181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22"/>
          <p:cNvGraphicFramePr/>
          <p:nvPr/>
        </p:nvGraphicFramePr>
        <p:xfrm>
          <a:off x="0" y="116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{E019DD4F-7BF4-4CD5-A659-80C470D482C8}</a:tableStyleId>
              </a:tblPr>
              <a:tblGrid>
                <a:gridCol w="25166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</a:rPr>
                        <a:t>Electronic whiteboard</a:t>
                      </a:r>
                      <a:endParaRPr sz="1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</a:rPr>
                        <a:t>3D tv</a:t>
                      </a:r>
                      <a:endParaRPr sz="1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</a:rPr>
                        <a:t>computer</a:t>
                      </a:r>
                      <a:endParaRPr sz="1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</a:rPr>
                        <a:t>Digital camera</a:t>
                      </a:r>
                      <a:endParaRPr sz="1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</a:rPr>
                        <a:t>ipad</a:t>
                      </a:r>
                      <a:endParaRPr sz="1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</a:rPr>
                        <a:t>Electronic game</a:t>
                      </a:r>
                      <a:endParaRPr sz="1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0" name="Google Shape;130;p22"/>
          <p:cNvSpPr txBox="1"/>
          <p:nvPr/>
        </p:nvSpPr>
        <p:spPr>
          <a:xfrm>
            <a:off x="2516600" y="611025"/>
            <a:ext cx="6356700" cy="4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" sz="2000">
                <a:solidFill>
                  <a:srgbClr val="FFFFFF"/>
                </a:solidFill>
              </a:rPr>
              <a:t>The _____ is very useful. It is smaller than a laptop and you can use it to read books as well as surf the net.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" sz="2000">
                <a:solidFill>
                  <a:srgbClr val="FFFFFF"/>
                </a:solidFill>
              </a:rPr>
              <a:t>Watching the latest _____ is very enjoyable because they bring the image to life.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" sz="2000">
                <a:solidFill>
                  <a:srgbClr val="FFFFFF"/>
                </a:solidFill>
              </a:rPr>
              <a:t>_____ are very interesting as you can play thm anywhere in your leisure time.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" sz="2000">
                <a:solidFill>
                  <a:srgbClr val="FFFFFF"/>
                </a:solidFill>
              </a:rPr>
              <a:t>The _____ is an invaluable piece of equipment. It can save teachers a lot of time and energy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" sz="2000">
                <a:solidFill>
                  <a:srgbClr val="FFFFFF"/>
                </a:solidFill>
              </a:rPr>
              <a:t> The _____ is an efficient device because it means you produce photos and videos quickly.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" sz="2000">
                <a:solidFill>
                  <a:srgbClr val="FFFFFF"/>
                </a:solidFill>
              </a:rPr>
              <a:t>Some people think _____ can be dangerous as they can cause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/>
        </p:nvSpPr>
        <p:spPr>
          <a:xfrm>
            <a:off x="218875" y="72950"/>
            <a:ext cx="8654700" cy="50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AutoNum type="arabicPeriod"/>
            </a:pPr>
            <a:r>
              <a:rPr lang="en" sz="2500">
                <a:solidFill>
                  <a:srgbClr val="FFFFFF"/>
                </a:solidFill>
              </a:rPr>
              <a:t>The </a:t>
            </a:r>
            <a:r>
              <a:rPr i="1" lang="en" sz="2500" u="sng">
                <a:solidFill>
                  <a:srgbClr val="D9EAD3"/>
                </a:solidFill>
              </a:rPr>
              <a:t>ipad</a:t>
            </a:r>
            <a:r>
              <a:rPr i="1" lang="en" sz="2500">
                <a:solidFill>
                  <a:srgbClr val="D9EAD3"/>
                </a:solidFill>
              </a:rPr>
              <a:t> </a:t>
            </a:r>
            <a:r>
              <a:rPr lang="en" sz="2500">
                <a:solidFill>
                  <a:srgbClr val="FFFFFF"/>
                </a:solidFill>
              </a:rPr>
              <a:t>is very </a:t>
            </a:r>
            <a:r>
              <a:rPr lang="en" sz="2500">
                <a:solidFill>
                  <a:srgbClr val="FFFF00"/>
                </a:solidFill>
              </a:rPr>
              <a:t>useful</a:t>
            </a:r>
            <a:r>
              <a:rPr lang="en" sz="2500">
                <a:solidFill>
                  <a:srgbClr val="FFFFFF"/>
                </a:solidFill>
              </a:rPr>
              <a:t>. It is smaller than a laptop and you can use it to read books as well as surf the net.</a:t>
            </a:r>
            <a:endParaRPr sz="25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AutoNum type="arabicPeriod"/>
            </a:pPr>
            <a:r>
              <a:rPr lang="en" sz="2500">
                <a:solidFill>
                  <a:srgbClr val="FFFFFF"/>
                </a:solidFill>
              </a:rPr>
              <a:t>Watching the latest </a:t>
            </a:r>
            <a:r>
              <a:rPr i="1" lang="en" sz="2500" u="sng">
                <a:solidFill>
                  <a:srgbClr val="D0E0E3"/>
                </a:solidFill>
              </a:rPr>
              <a:t>3D TV</a:t>
            </a:r>
            <a:r>
              <a:rPr lang="en" sz="2500">
                <a:solidFill>
                  <a:srgbClr val="FFFFFF"/>
                </a:solidFill>
              </a:rPr>
              <a:t> is very </a:t>
            </a:r>
            <a:r>
              <a:rPr lang="en" sz="2500">
                <a:solidFill>
                  <a:srgbClr val="FFFF00"/>
                </a:solidFill>
              </a:rPr>
              <a:t>enjoyable </a:t>
            </a:r>
            <a:r>
              <a:rPr lang="en" sz="2500">
                <a:solidFill>
                  <a:srgbClr val="FFFFFF"/>
                </a:solidFill>
              </a:rPr>
              <a:t>because they bring the image to life.</a:t>
            </a:r>
            <a:endParaRPr sz="25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AutoNum type="arabicPeriod"/>
            </a:pPr>
            <a:r>
              <a:rPr lang="en" sz="2500" u="sng">
                <a:solidFill>
                  <a:srgbClr val="D0E0E3"/>
                </a:solidFill>
              </a:rPr>
              <a:t>Electronic games</a:t>
            </a:r>
            <a:r>
              <a:rPr lang="en" sz="2500">
                <a:solidFill>
                  <a:srgbClr val="FFFFFF"/>
                </a:solidFill>
              </a:rPr>
              <a:t> are very </a:t>
            </a:r>
            <a:r>
              <a:rPr lang="en" sz="2500">
                <a:solidFill>
                  <a:srgbClr val="FFFF00"/>
                </a:solidFill>
              </a:rPr>
              <a:t>interesting </a:t>
            </a:r>
            <a:r>
              <a:rPr lang="en" sz="2500">
                <a:solidFill>
                  <a:srgbClr val="FFFFFF"/>
                </a:solidFill>
              </a:rPr>
              <a:t>as you can play thm anywhere in your leisure time.</a:t>
            </a:r>
            <a:endParaRPr sz="25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AutoNum type="arabicPeriod"/>
            </a:pPr>
            <a:r>
              <a:rPr lang="en" sz="2500">
                <a:solidFill>
                  <a:srgbClr val="FFFFFF"/>
                </a:solidFill>
              </a:rPr>
              <a:t>The </a:t>
            </a:r>
            <a:r>
              <a:rPr lang="en" sz="2500" u="sng">
                <a:solidFill>
                  <a:srgbClr val="D0E0E3"/>
                </a:solidFill>
              </a:rPr>
              <a:t>interactive whiteboard</a:t>
            </a:r>
            <a:r>
              <a:rPr lang="en" sz="2500">
                <a:solidFill>
                  <a:srgbClr val="FFFFFF"/>
                </a:solidFill>
              </a:rPr>
              <a:t> is an </a:t>
            </a:r>
            <a:r>
              <a:rPr lang="en" sz="2500">
                <a:solidFill>
                  <a:srgbClr val="FFFF00"/>
                </a:solidFill>
              </a:rPr>
              <a:t>invaluable </a:t>
            </a:r>
            <a:r>
              <a:rPr lang="en" sz="2500">
                <a:solidFill>
                  <a:srgbClr val="FFFFFF"/>
                </a:solidFill>
              </a:rPr>
              <a:t>piece of equipment. It can save teachers a lot of time and energy</a:t>
            </a:r>
            <a:endParaRPr sz="25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AutoNum type="arabicPeriod"/>
            </a:pPr>
            <a:r>
              <a:rPr lang="en" sz="2500">
                <a:solidFill>
                  <a:srgbClr val="FFFFFF"/>
                </a:solidFill>
              </a:rPr>
              <a:t> The </a:t>
            </a:r>
            <a:r>
              <a:rPr lang="en" sz="2500" u="sng">
                <a:solidFill>
                  <a:srgbClr val="D0E0E3"/>
                </a:solidFill>
              </a:rPr>
              <a:t>digital camera</a:t>
            </a:r>
            <a:r>
              <a:rPr lang="en" sz="2500">
                <a:solidFill>
                  <a:srgbClr val="FFFFFF"/>
                </a:solidFill>
              </a:rPr>
              <a:t> is an </a:t>
            </a:r>
            <a:r>
              <a:rPr lang="en" sz="2500">
                <a:solidFill>
                  <a:srgbClr val="FFFF00"/>
                </a:solidFill>
              </a:rPr>
              <a:t>efficient </a:t>
            </a:r>
            <a:r>
              <a:rPr lang="en" sz="2500">
                <a:solidFill>
                  <a:srgbClr val="FFFFFF"/>
                </a:solidFill>
              </a:rPr>
              <a:t>device because it means you produce photos and videos quickly.</a:t>
            </a:r>
            <a:endParaRPr sz="25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AutoNum type="arabicPeriod"/>
            </a:pPr>
            <a:r>
              <a:rPr lang="en" sz="2500">
                <a:solidFill>
                  <a:srgbClr val="FFFFFF"/>
                </a:solidFill>
              </a:rPr>
              <a:t>Some people think </a:t>
            </a:r>
            <a:r>
              <a:rPr lang="en" sz="2500" u="sng">
                <a:solidFill>
                  <a:srgbClr val="D0E0E3"/>
                </a:solidFill>
              </a:rPr>
              <a:t>computers</a:t>
            </a:r>
            <a:r>
              <a:rPr lang="en" sz="2500">
                <a:solidFill>
                  <a:srgbClr val="D0E0E3"/>
                </a:solidFill>
              </a:rPr>
              <a:t> </a:t>
            </a:r>
            <a:r>
              <a:rPr lang="en" sz="2500">
                <a:solidFill>
                  <a:srgbClr val="FFFFFF"/>
                </a:solidFill>
              </a:rPr>
              <a:t>can be </a:t>
            </a:r>
            <a:r>
              <a:rPr lang="en" sz="2500">
                <a:solidFill>
                  <a:srgbClr val="FFFF00"/>
                </a:solidFill>
              </a:rPr>
              <a:t>dangerous </a:t>
            </a:r>
            <a:r>
              <a:rPr lang="en" sz="2500">
                <a:solidFill>
                  <a:srgbClr val="FFFFFF"/>
                </a:solidFill>
              </a:rPr>
              <a:t>as they can cause major problems.</a:t>
            </a:r>
            <a:endParaRPr sz="2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24"/>
          <p:cNvCxnSpPr/>
          <p:nvPr/>
        </p:nvCxnSpPr>
        <p:spPr>
          <a:xfrm>
            <a:off x="4578075" y="-164150"/>
            <a:ext cx="9000" cy="5406300"/>
          </a:xfrm>
          <a:prstGeom prst="straightConnector1">
            <a:avLst/>
          </a:prstGeom>
          <a:noFill/>
          <a:ln cap="flat" cmpd="sng" w="2286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24"/>
          <p:cNvSpPr txBox="1"/>
          <p:nvPr/>
        </p:nvSpPr>
        <p:spPr>
          <a:xfrm>
            <a:off x="1112600" y="62025"/>
            <a:ext cx="2964000" cy="4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00FF"/>
                </a:solidFill>
              </a:rPr>
              <a:t>Useful</a:t>
            </a:r>
            <a:endParaRPr sz="29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00FF"/>
                </a:solidFill>
              </a:rPr>
              <a:t>Enjoyable</a:t>
            </a:r>
            <a:endParaRPr sz="29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00FF"/>
                </a:solidFill>
              </a:rPr>
              <a:t>Interesting</a:t>
            </a:r>
            <a:endParaRPr sz="29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00FF"/>
                </a:solidFill>
              </a:rPr>
              <a:t>Invaluable</a:t>
            </a:r>
            <a:endParaRPr sz="29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00FF"/>
                </a:solidFill>
              </a:rPr>
              <a:t>Efficient</a:t>
            </a:r>
            <a:endParaRPr sz="29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00FF"/>
                </a:solidFill>
              </a:rPr>
              <a:t>Dangerous</a:t>
            </a:r>
            <a:endParaRPr sz="29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00FF"/>
              </a:solidFill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5791025" y="85750"/>
            <a:ext cx="5253000" cy="4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0FF00"/>
                </a:solidFill>
              </a:rPr>
              <a:t>Satisfying</a:t>
            </a:r>
            <a:endParaRPr sz="2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0FF00"/>
                </a:solidFill>
              </a:rPr>
              <a:t>Practical</a:t>
            </a:r>
            <a:endParaRPr sz="2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0FF00"/>
                </a:solidFill>
              </a:rPr>
              <a:t>Harmful</a:t>
            </a:r>
            <a:endParaRPr sz="2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0FF00"/>
                </a:solidFill>
              </a:rPr>
              <a:t>Important</a:t>
            </a:r>
            <a:endParaRPr sz="2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0FF00"/>
                </a:solidFill>
              </a:rPr>
              <a:t>Effective</a:t>
            </a:r>
            <a:endParaRPr sz="2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0FF00"/>
                </a:solidFill>
              </a:rPr>
              <a:t>Fascinating</a:t>
            </a:r>
            <a:endParaRPr sz="2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FF00"/>
              </a:solidFill>
            </a:endParaRPr>
          </a:p>
        </p:txBody>
      </p:sp>
      <p:sp>
        <p:nvSpPr>
          <p:cNvPr id="143" name="Google Shape;143;p24"/>
          <p:cNvSpPr txBox="1"/>
          <p:nvPr/>
        </p:nvSpPr>
        <p:spPr>
          <a:xfrm rot="-5400000">
            <a:off x="-2531575" y="1771125"/>
            <a:ext cx="52530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666666"/>
                </a:solidFill>
              </a:rPr>
              <a:t>Synonyms</a:t>
            </a:r>
            <a:endParaRPr sz="7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ctrTitle"/>
          </p:nvPr>
        </p:nvSpPr>
        <p:spPr>
          <a:xfrm>
            <a:off x="975800" y="206525"/>
            <a:ext cx="7350600" cy="103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the sentences</a:t>
            </a:r>
            <a:endParaRPr/>
          </a:p>
        </p:txBody>
      </p:sp>
      <p:sp>
        <p:nvSpPr>
          <p:cNvPr id="149" name="Google Shape;149;p25"/>
          <p:cNvSpPr txBox="1"/>
          <p:nvPr>
            <p:ph idx="1" type="subTitle"/>
          </p:nvPr>
        </p:nvSpPr>
        <p:spPr>
          <a:xfrm>
            <a:off x="109425" y="1240325"/>
            <a:ext cx="8520600" cy="35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Are _____ harmful? </a:t>
            </a:r>
            <a:endParaRPr i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		</a:t>
            </a:r>
            <a:r>
              <a:rPr lang="en" sz="2400">
                <a:solidFill>
                  <a:srgbClr val="FFFFFF"/>
                </a:solidFill>
              </a:rPr>
              <a:t>‘Yes/No, I (don’t) feel like they are </a:t>
            </a:r>
            <a:r>
              <a:rPr lang="en" sz="2400">
                <a:solidFill>
                  <a:srgbClr val="FFF2CC"/>
                </a:solidFill>
              </a:rPr>
              <a:t>dangerous</a:t>
            </a:r>
            <a:r>
              <a:rPr lang="en" sz="2400">
                <a:solidFill>
                  <a:srgbClr val="FFFFFF"/>
                </a:solidFill>
              </a:rPr>
              <a:t>.’</a:t>
            </a:r>
            <a:endParaRPr sz="2400">
              <a:solidFill>
                <a:srgbClr val="FFFF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Do you think _____ are fascinating?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r>
              <a:rPr lang="en" sz="2400">
                <a:solidFill>
                  <a:srgbClr val="FFFFFF"/>
                </a:solidFill>
              </a:rPr>
              <a:t>‘Yes, they are really </a:t>
            </a:r>
            <a:r>
              <a:rPr lang="en" sz="2400">
                <a:solidFill>
                  <a:srgbClr val="FFF2CC"/>
                </a:solidFill>
              </a:rPr>
              <a:t>interesting</a:t>
            </a:r>
            <a:r>
              <a:rPr lang="en" sz="2400">
                <a:solidFill>
                  <a:srgbClr val="FFFFFF"/>
                </a:solidFill>
              </a:rPr>
              <a:t>. They…’</a:t>
            </a:r>
            <a:endParaRPr sz="2400">
              <a:solidFill>
                <a:srgbClr val="FFFF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Why do you think _____ are convenient?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r>
              <a:rPr lang="en" sz="2400">
                <a:solidFill>
                  <a:srgbClr val="FFFFFF"/>
                </a:solidFill>
              </a:rPr>
              <a:t>‘I would say they are </a:t>
            </a:r>
            <a:r>
              <a:rPr lang="en" sz="2400">
                <a:solidFill>
                  <a:srgbClr val="FFF2CC"/>
                </a:solidFill>
              </a:rPr>
              <a:t>practical </a:t>
            </a:r>
            <a:r>
              <a:rPr lang="en" sz="2400">
                <a:solidFill>
                  <a:srgbClr val="FFFFFF"/>
                </a:solidFill>
              </a:rPr>
              <a:t>if you consider…’</a:t>
            </a:r>
            <a:endParaRPr sz="2400">
              <a:solidFill>
                <a:srgbClr val="FFFF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Do you think a(n) _____ is invaluable?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r>
              <a:rPr lang="en" sz="2400">
                <a:solidFill>
                  <a:srgbClr val="FFFFFF"/>
                </a:solidFill>
              </a:rPr>
              <a:t>‘Absolutely. It is an extremely </a:t>
            </a:r>
            <a:r>
              <a:rPr lang="en" sz="2400">
                <a:solidFill>
                  <a:srgbClr val="FFF2CC"/>
                </a:solidFill>
              </a:rPr>
              <a:t>important </a:t>
            </a:r>
            <a:r>
              <a:rPr lang="en" sz="2400">
                <a:solidFill>
                  <a:srgbClr val="FFFFFF"/>
                </a:solidFill>
              </a:rPr>
              <a:t>piece of…’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ctrTitle"/>
          </p:nvPr>
        </p:nvSpPr>
        <p:spPr>
          <a:xfrm>
            <a:off x="247850" y="200650"/>
            <a:ext cx="8520600" cy="102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Speaking Part 2</a:t>
            </a:r>
            <a:endParaRPr/>
          </a:p>
        </p:txBody>
      </p:sp>
      <p:graphicFrame>
        <p:nvGraphicFramePr>
          <p:cNvPr id="155" name="Google Shape;155;p26"/>
          <p:cNvGraphicFramePr/>
          <p:nvPr/>
        </p:nvGraphicFramePr>
        <p:xfrm>
          <a:off x="1663800" y="1511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{E019DD4F-7BF4-4CD5-A659-80C470D482C8}</a:tableStyleId>
              </a:tblPr>
              <a:tblGrid>
                <a:gridCol w="5688700"/>
              </a:tblGrid>
              <a:tr h="207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Describe an electronic device that has changed your life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Char char="●"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What it is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Char char="●"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Where you first saw/</a:t>
                      </a: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acquired</a:t>
                      </a: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 it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Char char="●"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When you got it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And explain why it is so important to you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1143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14925" y="445025"/>
            <a:ext cx="253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 Quick Intro:  </a:t>
            </a:r>
            <a:r>
              <a:rPr lang="en"/>
              <a:t>                    </a:t>
            </a:r>
            <a:r>
              <a:rPr lang="en" sz="3100"/>
              <a:t>   </a:t>
            </a:r>
            <a:endParaRPr sz="310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Please participate</a:t>
            </a:r>
            <a:endParaRPr sz="32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If you don’t, who will?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You learn more from failure than you do from success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What do you have to lose?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 promise, I won’t kick you out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 don’t bite</a:t>
            </a:r>
            <a:r>
              <a:rPr lang="en" sz="1900"/>
              <a:t> (hard)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421150" y="372075"/>
            <a:ext cx="280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focus: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4622100" cy="1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Vocabulary Expansion</a:t>
            </a:r>
            <a:endParaRPr sz="2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Collocations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Synonyms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Adjectives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69" name="Google Shape;69;p15"/>
          <p:cNvSpPr txBox="1"/>
          <p:nvPr/>
        </p:nvSpPr>
        <p:spPr>
          <a:xfrm>
            <a:off x="193150" y="3094425"/>
            <a:ext cx="57753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Char char="●"/>
            </a:pPr>
            <a:r>
              <a:rPr lang="en" sz="2600">
                <a:solidFill>
                  <a:schemeClr val="lt2"/>
                </a:solidFill>
              </a:rPr>
              <a:t>Speaking </a:t>
            </a:r>
            <a:endParaRPr sz="2600">
              <a:solidFill>
                <a:schemeClr val="lt2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Char char="○"/>
            </a:pPr>
            <a:r>
              <a:rPr lang="en" sz="2200">
                <a:solidFill>
                  <a:schemeClr val="lt2"/>
                </a:solidFill>
              </a:rPr>
              <a:t>Part 1, 2, and 3</a:t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70" name="Google Shape;70;p15"/>
          <p:cNvSpPr txBox="1"/>
          <p:nvPr/>
        </p:nvSpPr>
        <p:spPr>
          <a:xfrm>
            <a:off x="4406425" y="896350"/>
            <a:ext cx="57753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Char char="●"/>
            </a:pPr>
            <a:r>
              <a:rPr lang="en" sz="2600">
                <a:solidFill>
                  <a:schemeClr val="lt2"/>
                </a:solidFill>
              </a:rPr>
              <a:t>Listening</a:t>
            </a:r>
            <a:endParaRPr sz="2600">
              <a:solidFill>
                <a:schemeClr val="lt2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Char char="○"/>
            </a:pPr>
            <a:r>
              <a:rPr lang="en" sz="2200">
                <a:solidFill>
                  <a:schemeClr val="lt2"/>
                </a:solidFill>
              </a:rPr>
              <a:t>Section 2 (predictions)</a:t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71" name="Google Shape;71;p15"/>
          <p:cNvSpPr txBox="1"/>
          <p:nvPr/>
        </p:nvSpPr>
        <p:spPr>
          <a:xfrm>
            <a:off x="4406425" y="1995388"/>
            <a:ext cx="57753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Char char="●"/>
            </a:pPr>
            <a:r>
              <a:rPr lang="en" sz="2600">
                <a:solidFill>
                  <a:schemeClr val="lt2"/>
                </a:solidFill>
              </a:rPr>
              <a:t>Writing</a:t>
            </a:r>
            <a:endParaRPr sz="2600">
              <a:solidFill>
                <a:schemeClr val="lt2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Char char="○"/>
            </a:pPr>
            <a:r>
              <a:rPr lang="en" sz="2200">
                <a:solidFill>
                  <a:schemeClr val="lt2"/>
                </a:solidFill>
              </a:rPr>
              <a:t>Task 2 (proper introduction)</a:t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72" name="Google Shape;72;p15"/>
          <p:cNvSpPr txBox="1"/>
          <p:nvPr/>
        </p:nvSpPr>
        <p:spPr>
          <a:xfrm>
            <a:off x="4406425" y="3007450"/>
            <a:ext cx="49641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Char char="●"/>
            </a:pPr>
            <a:r>
              <a:rPr lang="en" sz="2600">
                <a:solidFill>
                  <a:schemeClr val="lt2"/>
                </a:solidFill>
              </a:rPr>
              <a:t>Reading</a:t>
            </a:r>
            <a:endParaRPr sz="2600">
              <a:solidFill>
                <a:schemeClr val="lt2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Char char="○"/>
            </a:pPr>
            <a:r>
              <a:rPr lang="en" sz="2200">
                <a:solidFill>
                  <a:schemeClr val="lt2"/>
                </a:solidFill>
              </a:rPr>
              <a:t>Pre-reading, keyword focus reading (scanning vs skimming)</a:t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oogle Shape;77;p16"/>
          <p:cNvGraphicFramePr/>
          <p:nvPr/>
        </p:nvGraphicFramePr>
        <p:xfrm>
          <a:off x="581550" y="76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{E019DD4F-7BF4-4CD5-A659-80C470D482C8}</a:tableStyleId>
              </a:tblPr>
              <a:tblGrid>
                <a:gridCol w="2025325"/>
                <a:gridCol w="2025325"/>
                <a:gridCol w="2025325"/>
                <a:gridCol w="2025325"/>
              </a:tblGrid>
              <a:tr h="660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CC0000"/>
                          </a:solidFill>
                        </a:rPr>
                        <a:t>b</a:t>
                      </a:r>
                      <a:r>
                        <a:rPr lang="en" sz="2100">
                          <a:solidFill>
                            <a:srgbClr val="CC0000"/>
                          </a:solidFill>
                        </a:rPr>
                        <a:t>reakfast</a:t>
                      </a:r>
                      <a:endParaRPr sz="21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00FFFF"/>
                          </a:solidFill>
                        </a:rPr>
                        <a:t>go</a:t>
                      </a:r>
                      <a:endParaRPr sz="21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6D9EEB"/>
                          </a:solidFill>
                        </a:rPr>
                        <a:t>save</a:t>
                      </a:r>
                      <a:endParaRPr sz="2100">
                        <a:solidFill>
                          <a:srgbClr val="6D9EEB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660000"/>
                          </a:solidFill>
                        </a:rPr>
                        <a:t>a decision</a:t>
                      </a:r>
                      <a:endParaRPr sz="2100">
                        <a:solidFill>
                          <a:srgbClr val="66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660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FFFF00"/>
                          </a:solidFill>
                        </a:rPr>
                        <a:t>your </a:t>
                      </a:r>
                      <a:r>
                        <a:rPr lang="en" sz="2100">
                          <a:solidFill>
                            <a:srgbClr val="FFFF00"/>
                          </a:solidFill>
                        </a:rPr>
                        <a:t>homework</a:t>
                      </a:r>
                      <a:endParaRPr sz="2100">
                        <a:solidFill>
                          <a:srgbClr val="FFFF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6AA84F"/>
                          </a:solidFill>
                        </a:rPr>
                        <a:t>energy</a:t>
                      </a:r>
                      <a:endParaRPr sz="2100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EA9999"/>
                          </a:solidFill>
                        </a:rPr>
                        <a:t>do</a:t>
                      </a:r>
                      <a:endParaRPr sz="2100">
                        <a:solidFill>
                          <a:srgbClr val="EA999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FFFFFF"/>
                          </a:solidFill>
                        </a:rPr>
                        <a:t>put</a:t>
                      </a:r>
                      <a:endParaRPr sz="21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66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1155CC"/>
                          </a:solidFill>
                        </a:rPr>
                        <a:t>water</a:t>
                      </a:r>
                      <a:endParaRPr sz="2100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990000"/>
                          </a:solidFill>
                        </a:rPr>
                        <a:t>on vacation</a:t>
                      </a:r>
                      <a:endParaRPr sz="2100">
                        <a:solidFill>
                          <a:srgbClr val="99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00FF00"/>
                          </a:solidFill>
                        </a:rPr>
                        <a:t>a bath</a:t>
                      </a:r>
                      <a:endParaRPr sz="21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BF9000"/>
                          </a:solidFill>
                        </a:rPr>
                        <a:t>drink</a:t>
                      </a:r>
                      <a:endParaRPr sz="2100">
                        <a:solidFill>
                          <a:srgbClr val="BF9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660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E6B8AF"/>
                          </a:solidFill>
                        </a:rPr>
                        <a:t>make</a:t>
                      </a:r>
                      <a:endParaRPr sz="2100">
                        <a:solidFill>
                          <a:srgbClr val="E6B8A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3D85C6"/>
                          </a:solidFill>
                        </a:rPr>
                        <a:t>take</a:t>
                      </a:r>
                      <a:endParaRPr sz="2100">
                        <a:solidFill>
                          <a:srgbClr val="3D85C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1155CC"/>
                          </a:solidFill>
                        </a:rPr>
                        <a:t>away</a:t>
                      </a:r>
                      <a:endParaRPr sz="2100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B4A7D6"/>
                          </a:solidFill>
                        </a:rPr>
                        <a:t>eat</a:t>
                      </a:r>
                      <a:endParaRPr sz="2100">
                        <a:solidFill>
                          <a:srgbClr val="B4A7D6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66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FF9900"/>
                          </a:solidFill>
                        </a:rPr>
                        <a:t>get</a:t>
                      </a:r>
                      <a:endParaRPr sz="2100">
                        <a:solidFill>
                          <a:srgbClr val="FF99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FFFFFF"/>
                          </a:solidFill>
                        </a:rPr>
                        <a:t>in trouble</a:t>
                      </a:r>
                      <a:endParaRPr sz="21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FF00FF"/>
                          </a:solidFill>
                        </a:rPr>
                        <a:t>dressed</a:t>
                      </a:r>
                      <a:endParaRPr sz="2100"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E06666"/>
                          </a:solidFill>
                        </a:rPr>
                        <a:t>medicine</a:t>
                      </a:r>
                      <a:endParaRPr sz="2100">
                        <a:solidFill>
                          <a:srgbClr val="E06666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34450"/>
            <a:ext cx="8812500" cy="8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u="sng"/>
              <a:t>Collocations</a:t>
            </a:r>
            <a:endParaRPr sz="5900" u="sng"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131325" y="1623550"/>
            <a:ext cx="34581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/>
              <a:t>What are collocations?</a:t>
            </a:r>
            <a:endParaRPr sz="2500"/>
          </a:p>
        </p:txBody>
      </p:sp>
      <p:sp>
        <p:nvSpPr>
          <p:cNvPr id="84" name="Google Shape;84;p17"/>
          <p:cNvSpPr txBox="1"/>
          <p:nvPr/>
        </p:nvSpPr>
        <p:spPr>
          <a:xfrm>
            <a:off x="3589425" y="1623550"/>
            <a:ext cx="48828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B7B7B7"/>
                </a:solidFill>
              </a:rPr>
              <a:t>Two or more words that appear together at a higher frequency than others</a:t>
            </a:r>
            <a:endParaRPr sz="2600">
              <a:solidFill>
                <a:srgbClr val="B7B7B7"/>
              </a:solidFill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3348800" y="2566725"/>
            <a:ext cx="57753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481300" y="2787325"/>
            <a:ext cx="35493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</a:rPr>
              <a:t>“Let’s </a:t>
            </a:r>
            <a:r>
              <a:rPr lang="en" sz="2900">
                <a:solidFill>
                  <a:srgbClr val="00FF00"/>
                </a:solidFill>
              </a:rPr>
              <a:t>have a meal</a:t>
            </a:r>
            <a:r>
              <a:rPr lang="en" sz="2900">
                <a:solidFill>
                  <a:srgbClr val="FFFFFF"/>
                </a:solidFill>
              </a:rPr>
              <a:t>”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373625" y="3830050"/>
            <a:ext cx="46824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“If you </a:t>
            </a:r>
            <a:r>
              <a:rPr lang="en" sz="3000">
                <a:solidFill>
                  <a:srgbClr val="00FF00"/>
                </a:solidFill>
              </a:rPr>
              <a:t>make a mistake</a:t>
            </a:r>
            <a:r>
              <a:rPr lang="en" sz="3000">
                <a:solidFill>
                  <a:srgbClr val="FFFFFF"/>
                </a:solidFill>
              </a:rPr>
              <a:t>…”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4451675" y="2993350"/>
            <a:ext cx="4066800" cy="10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“We will </a:t>
            </a:r>
            <a:r>
              <a:rPr lang="en" sz="3000">
                <a:solidFill>
                  <a:srgbClr val="00FF00"/>
                </a:solidFill>
              </a:rPr>
              <a:t>take an exam</a:t>
            </a:r>
            <a:r>
              <a:rPr lang="en" sz="3000">
                <a:solidFill>
                  <a:srgbClr val="FFFFFF"/>
                </a:solidFill>
              </a:rPr>
              <a:t>”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225" y="234450"/>
            <a:ext cx="2009075" cy="131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1880275" y="217050"/>
            <a:ext cx="560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/>
              <a:t>Verb + noun(time) collocations</a:t>
            </a:r>
            <a:endParaRPr sz="3100" u="sng"/>
          </a:p>
        </p:txBody>
      </p:sp>
      <p:graphicFrame>
        <p:nvGraphicFramePr>
          <p:cNvPr id="95" name="Google Shape;95;p18"/>
          <p:cNvGraphicFramePr/>
          <p:nvPr/>
        </p:nvGraphicFramePr>
        <p:xfrm>
          <a:off x="70025" y="965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{E019DD4F-7BF4-4CD5-A659-80C470D482C8}</a:tableStyleId>
              </a:tblPr>
              <a:tblGrid>
                <a:gridCol w="1194175"/>
              </a:tblGrid>
              <a:tr h="42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save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spend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kill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take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drag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have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fly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6" name="Google Shape;96;p18"/>
          <p:cNvSpPr txBox="1"/>
          <p:nvPr/>
        </p:nvSpPr>
        <p:spPr>
          <a:xfrm>
            <a:off x="1459150" y="860275"/>
            <a:ext cx="6994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arabicPeriod"/>
            </a:pPr>
            <a:r>
              <a:rPr lang="en" sz="2800">
                <a:solidFill>
                  <a:srgbClr val="FFFFFF"/>
                </a:solidFill>
              </a:rPr>
              <a:t>When does time </a:t>
            </a:r>
            <a:r>
              <a:rPr lang="en" sz="2800" u="sng">
                <a:solidFill>
                  <a:srgbClr val="00FFFF"/>
                </a:solidFill>
              </a:rPr>
              <a:t>drag</a:t>
            </a:r>
            <a:r>
              <a:rPr lang="en" sz="2800">
                <a:solidFill>
                  <a:srgbClr val="FFFFFF"/>
                </a:solidFill>
              </a:rPr>
              <a:t>?</a:t>
            </a:r>
            <a:endParaRPr sz="2800">
              <a:solidFill>
                <a:srgbClr val="FFFF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arabicPeriod"/>
            </a:pPr>
            <a:r>
              <a:rPr lang="en" sz="2800">
                <a:solidFill>
                  <a:srgbClr val="FFFFFF"/>
                </a:solidFill>
              </a:rPr>
              <a:t>What do serious students ____ a lot of their time doing?</a:t>
            </a:r>
            <a:endParaRPr sz="2800">
              <a:solidFill>
                <a:srgbClr val="FFFF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arabicPeriod"/>
            </a:pPr>
            <a:r>
              <a:rPr lang="en" sz="2800">
                <a:solidFill>
                  <a:srgbClr val="FFFFFF"/>
                </a:solidFill>
              </a:rPr>
              <a:t>What kind of gadgets do people use to ______time on trains?</a:t>
            </a:r>
            <a:endParaRPr sz="2800">
              <a:solidFill>
                <a:srgbClr val="FFFF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arabicPeriod"/>
            </a:pPr>
            <a:r>
              <a:rPr lang="en" sz="2800">
                <a:solidFill>
                  <a:srgbClr val="FFFFFF"/>
                </a:solidFill>
              </a:rPr>
              <a:t>How can people _____ a good time in your city?</a:t>
            </a:r>
            <a:endParaRPr sz="2800">
              <a:solidFill>
                <a:srgbClr val="FFFF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arabicPeriod"/>
            </a:pPr>
            <a:r>
              <a:rPr lang="en" sz="2800">
                <a:solidFill>
                  <a:srgbClr val="FFFFFF"/>
                </a:solidFill>
              </a:rPr>
              <a:t>Why do computer _____time?</a:t>
            </a:r>
            <a:endParaRPr sz="2800">
              <a:solidFill>
                <a:srgbClr val="FFFF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arabicPeriod"/>
            </a:pPr>
            <a:r>
              <a:rPr lang="en" sz="2800">
                <a:solidFill>
                  <a:srgbClr val="FFFFFF"/>
                </a:solidFill>
              </a:rPr>
              <a:t>When does time _____?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875" y="3605025"/>
            <a:ext cx="1366725" cy="12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ctrTitle"/>
          </p:nvPr>
        </p:nvSpPr>
        <p:spPr>
          <a:xfrm>
            <a:off x="220500" y="337450"/>
            <a:ext cx="8520600" cy="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u="sng"/>
              <a:t>Collocations in Speaking Part 1</a:t>
            </a:r>
            <a:endParaRPr sz="4400" u="sng"/>
          </a:p>
        </p:txBody>
      </p:sp>
      <p:sp>
        <p:nvSpPr>
          <p:cNvPr id="103" name="Google Shape;103;p19"/>
          <p:cNvSpPr txBox="1"/>
          <p:nvPr>
            <p:ph idx="1" type="subTitle"/>
          </p:nvPr>
        </p:nvSpPr>
        <p:spPr>
          <a:xfrm>
            <a:off x="220500" y="1210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Sentence stress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383100" y="2106650"/>
            <a:ext cx="41889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</a:rPr>
              <a:t>Nouns + Verbs = Stressed</a:t>
            </a:r>
            <a:endParaRPr sz="2600">
              <a:solidFill>
                <a:srgbClr val="FFFFFF"/>
              </a:solidFill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275" y="1818325"/>
            <a:ext cx="2766100" cy="15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383100" y="3693450"/>
            <a:ext cx="73230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</a:rPr>
              <a:t>Grammar words (a, an, in, at, do) NOT stressed 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2216100" y="4249775"/>
            <a:ext cx="52530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</a:rPr>
              <a:t>Example: </a:t>
            </a:r>
            <a:r>
              <a:rPr i="1" lang="en" sz="2600">
                <a:solidFill>
                  <a:srgbClr val="FFFFFF"/>
                </a:solidFill>
              </a:rPr>
              <a:t>What’s your name?</a:t>
            </a:r>
            <a:endParaRPr i="1"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ctrTitle"/>
          </p:nvPr>
        </p:nvSpPr>
        <p:spPr>
          <a:xfrm>
            <a:off x="2334650" y="356325"/>
            <a:ext cx="4614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Turn!</a:t>
            </a:r>
            <a:endParaRPr/>
          </a:p>
        </p:txBody>
      </p:sp>
      <p:sp>
        <p:nvSpPr>
          <p:cNvPr id="113" name="Google Shape;113;p20"/>
          <p:cNvSpPr txBox="1"/>
          <p:nvPr>
            <p:ph idx="1" type="subTitle"/>
          </p:nvPr>
        </p:nvSpPr>
        <p:spPr>
          <a:xfrm>
            <a:off x="311700" y="1191900"/>
            <a:ext cx="8520600" cy="27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What are you studying?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Describe how people spend their free time in your home country.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Do young people have the same leisure activities now as in the past?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How do you spend your free time?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92140">
            <a:off x="-116311" y="296149"/>
            <a:ext cx="3082271" cy="172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 rotWithShape="1">
          <a:blip r:embed="rId4">
            <a:alphaModFix/>
          </a:blip>
          <a:srcRect b="0" l="0" r="2572" t="9893"/>
          <a:stretch/>
        </p:blipFill>
        <p:spPr>
          <a:xfrm>
            <a:off x="3037713" y="349711"/>
            <a:ext cx="2847975" cy="173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67974">
            <a:off x="32312" y="2661275"/>
            <a:ext cx="2392275" cy="23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1425" y="2996625"/>
            <a:ext cx="3820900" cy="21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390354">
            <a:off x="7346673" y="2056650"/>
            <a:ext cx="1772861" cy="17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42446">
            <a:off x="2247870" y="2193512"/>
            <a:ext cx="3289835" cy="1757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01064" y="439950"/>
            <a:ext cx="3322613" cy="1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