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865c70e7a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865c70e7a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808b2a63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08b2a63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8989cc662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8989cc662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8621ce32e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8621ce32e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role knowledge and personality plays.  Is it equal? </a:t>
            </a:r>
            <a:endParaRPr/>
          </a:p>
          <a:p>
            <a:pPr indent="0" lvl="0" marL="0" rtl="0" algn="l">
              <a:spcBef>
                <a:spcPts val="0"/>
              </a:spcBef>
              <a:spcAft>
                <a:spcPts val="0"/>
              </a:spcAft>
              <a:buNone/>
            </a:pPr>
            <a:r>
              <a:rPr lang="en"/>
              <a:t>Rapport / </a:t>
            </a:r>
            <a:r>
              <a:rPr lang="en"/>
              <a:t>Approachability / </a:t>
            </a:r>
            <a:r>
              <a:rPr lang="en"/>
              <a:t>Understanding</a:t>
            </a:r>
            <a:endParaRPr/>
          </a:p>
          <a:p>
            <a:pPr indent="0" lvl="0" marL="0" rtl="0" algn="l">
              <a:spcBef>
                <a:spcPts val="0"/>
              </a:spcBef>
              <a:spcAft>
                <a:spcPts val="0"/>
              </a:spcAft>
              <a:buNone/>
            </a:pPr>
            <a:r>
              <a:rPr lang="en"/>
              <a:t>Overview what a lesson is like in UK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8621ce32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621ce32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8977db503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977db503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808b2a630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808b2a630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808b2a6304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08b2a6304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865c70e7a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865c70e7a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865c70e7a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865c70e7a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8977db503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8977db503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To bring new opportunities and build confidence in students surrounding studying abroad. </a:t>
            </a:r>
            <a:endParaRPr sz="1200"/>
          </a:p>
          <a:p>
            <a:pPr indent="0" lvl="0" marL="0" rtl="0" algn="l">
              <a:lnSpc>
                <a:spcPct val="115000"/>
              </a:lnSpc>
              <a:spcBef>
                <a:spcPts val="1600"/>
              </a:spcBef>
              <a:spcAft>
                <a:spcPts val="0"/>
              </a:spcAft>
              <a:buNone/>
            </a:pPr>
            <a:r>
              <a:rPr lang="en" sz="1200"/>
              <a:t> The course will equip students with the knowledge foundation and skills relating to the UK education system. </a:t>
            </a:r>
            <a:endParaRPr sz="1200"/>
          </a:p>
          <a:p>
            <a:pPr indent="0" lvl="0" marL="0" rtl="0" algn="l">
              <a:spcBef>
                <a:spcPts val="16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8977db503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8977db503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8977db503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8977db503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8977db503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977db503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865c70e7a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865c70e7a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808b2a6304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08b2a6304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hyperlink" Target="https://docs.google.com/presentation/d/1hv4ZRUt75zJQ8gZRvTj07nFxzk8yFZOVbY5Bt4gHyJA/edit#slide=id.g8808c29e40_0_0" TargetMode="External"/><Relationship Id="rId5" Type="http://schemas.openxmlformats.org/officeDocument/2006/relationships/hyperlink" Target="https://drive.google.com/drive/u/0/search?q=market%20segmentati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docs.google.com/document/d/1LcIL2ioy6GbBLAx-_kvUIoYcSs6gdImFYciNQVDJgsk/edit"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16819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International </a:t>
            </a:r>
            <a:endParaRPr/>
          </a:p>
          <a:p>
            <a:pPr indent="0" lvl="0" marL="0" rtl="0" algn="ctr">
              <a:spcBef>
                <a:spcPts val="0"/>
              </a:spcBef>
              <a:spcAft>
                <a:spcPts val="0"/>
              </a:spcAft>
              <a:buNone/>
            </a:pPr>
            <a:r>
              <a:rPr lang="en"/>
              <a:t>Preparation Course in Business</a:t>
            </a:r>
            <a:endParaRPr/>
          </a:p>
        </p:txBody>
      </p:sp>
      <p:sp>
        <p:nvSpPr>
          <p:cNvPr id="55" name="Google Shape;55;p13"/>
          <p:cNvSpPr txBox="1"/>
          <p:nvPr>
            <p:ph idx="1" type="subTitle"/>
          </p:nvPr>
        </p:nvSpPr>
        <p:spPr>
          <a:xfrm>
            <a:off x="311700" y="3619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Danielle Clephane</a:t>
            </a:r>
            <a:endParaRPr/>
          </a:p>
        </p:txBody>
      </p:sp>
      <p:pic>
        <p:nvPicPr>
          <p:cNvPr id="56" name="Google Shape;56;p13"/>
          <p:cNvPicPr preferRelativeResize="0"/>
          <p:nvPr/>
        </p:nvPicPr>
        <p:blipFill>
          <a:blip r:embed="rId3">
            <a:alphaModFix/>
          </a:blip>
          <a:stretch>
            <a:fillRect/>
          </a:stretch>
        </p:blipFill>
        <p:spPr>
          <a:xfrm>
            <a:off x="6876476" y="462175"/>
            <a:ext cx="1590750" cy="1583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Session Objectives</a:t>
            </a:r>
            <a:endParaRPr/>
          </a:p>
        </p:txBody>
      </p:sp>
      <p:sp>
        <p:nvSpPr>
          <p:cNvPr id="122" name="Google Shape;122;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Teacher k</a:t>
            </a:r>
            <a:r>
              <a:rPr lang="en">
                <a:solidFill>
                  <a:srgbClr val="FFFFFF"/>
                </a:solidFill>
              </a:rPr>
              <a:t>nowledge v teacher personality</a:t>
            </a:r>
            <a:endParaRPr>
              <a:solidFill>
                <a:srgbClr val="FFFFFF"/>
              </a:solidFill>
            </a:endParaRPr>
          </a:p>
          <a:p>
            <a:pPr indent="0" lvl="0" marL="0" rtl="0" algn="l">
              <a:spcBef>
                <a:spcPts val="1600"/>
              </a:spcBef>
              <a:spcAft>
                <a:spcPts val="0"/>
              </a:spcAft>
              <a:buNone/>
            </a:pPr>
            <a:r>
              <a:rPr lang="en">
                <a:solidFill>
                  <a:srgbClr val="FFFFFF"/>
                </a:solidFill>
              </a:rPr>
              <a:t>Introduction on the basics of teaching in the UK</a:t>
            </a:r>
            <a:endParaRPr>
              <a:solidFill>
                <a:srgbClr val="FFFFFF"/>
              </a:solidFill>
            </a:endParaRPr>
          </a:p>
          <a:p>
            <a:pPr indent="0" lvl="0" marL="0" rtl="0" algn="l">
              <a:spcBef>
                <a:spcPts val="1600"/>
              </a:spcBef>
              <a:spcAft>
                <a:spcPts val="0"/>
              </a:spcAft>
              <a:buNone/>
            </a:pPr>
            <a:r>
              <a:rPr lang="en">
                <a:solidFill>
                  <a:srgbClr val="FFFFFF"/>
                </a:solidFill>
              </a:rPr>
              <a:t>Lesson preparation</a:t>
            </a:r>
            <a:endParaRPr>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 </a:t>
            </a:r>
            <a:endParaRPr/>
          </a:p>
          <a:p>
            <a:pPr indent="0" lvl="0" marL="0" rtl="0" algn="l">
              <a:spcBef>
                <a:spcPts val="1600"/>
              </a:spcBef>
              <a:spcAft>
                <a:spcPts val="1600"/>
              </a:spcAft>
              <a:buNone/>
            </a:pPr>
            <a:r>
              <a:t/>
            </a:r>
            <a:endParaRPr/>
          </a:p>
        </p:txBody>
      </p:sp>
      <p:pic>
        <p:nvPicPr>
          <p:cNvPr id="123" name="Google Shape;123;p22"/>
          <p:cNvPicPr preferRelativeResize="0"/>
          <p:nvPr/>
        </p:nvPicPr>
        <p:blipFill>
          <a:blip r:embed="rId3">
            <a:alphaModFix/>
          </a:blip>
          <a:stretch>
            <a:fillRect/>
          </a:stretch>
        </p:blipFill>
        <p:spPr>
          <a:xfrm>
            <a:off x="7171251" y="345000"/>
            <a:ext cx="1590750" cy="1583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900">
              <a:solidFill>
                <a:srgbClr val="FFFFFF"/>
              </a:solidFill>
            </a:endParaRPr>
          </a:p>
          <a:p>
            <a:pPr indent="0" lvl="0" marL="0" rtl="0" algn="l">
              <a:spcBef>
                <a:spcPts val="1600"/>
              </a:spcBef>
              <a:spcAft>
                <a:spcPts val="0"/>
              </a:spcAft>
              <a:buNone/>
            </a:pPr>
            <a:r>
              <a:rPr lang="en" sz="2900">
                <a:solidFill>
                  <a:srgbClr val="FFFFFF"/>
                </a:solidFill>
              </a:rPr>
              <a:t>What is it like to be a </a:t>
            </a:r>
            <a:endParaRPr sz="2900">
              <a:solidFill>
                <a:srgbClr val="FFFFFF"/>
              </a:solidFill>
            </a:endParaRPr>
          </a:p>
          <a:p>
            <a:pPr indent="0" lvl="0" marL="0" rtl="0" algn="l">
              <a:spcBef>
                <a:spcPts val="1600"/>
              </a:spcBef>
              <a:spcAft>
                <a:spcPts val="1600"/>
              </a:spcAft>
              <a:buNone/>
            </a:pPr>
            <a:r>
              <a:rPr lang="en" sz="2900">
                <a:solidFill>
                  <a:srgbClr val="FFFFFF"/>
                </a:solidFill>
              </a:rPr>
              <a:t>teacher at CCP?</a:t>
            </a:r>
            <a:endParaRPr sz="2900">
              <a:solidFill>
                <a:srgbClr val="FFFFFF"/>
              </a:solidFill>
            </a:endParaRPr>
          </a:p>
        </p:txBody>
      </p:sp>
      <p:pic>
        <p:nvPicPr>
          <p:cNvPr id="130" name="Google Shape;130;p23"/>
          <p:cNvPicPr preferRelativeResize="0"/>
          <p:nvPr/>
        </p:nvPicPr>
        <p:blipFill>
          <a:blip r:embed="rId3">
            <a:alphaModFix/>
          </a:blip>
          <a:stretch>
            <a:fillRect/>
          </a:stretch>
        </p:blipFill>
        <p:spPr>
          <a:xfrm>
            <a:off x="7171251" y="345000"/>
            <a:ext cx="1590750" cy="1583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In teaching, </a:t>
            </a:r>
            <a:endParaRPr>
              <a:solidFill>
                <a:srgbClr val="FFFFFF"/>
              </a:solidFill>
            </a:endParaRPr>
          </a:p>
          <a:p>
            <a:pPr indent="0" lvl="0" marL="0" rtl="0" algn="l">
              <a:spcBef>
                <a:spcPts val="1600"/>
              </a:spcBef>
              <a:spcAft>
                <a:spcPts val="0"/>
              </a:spcAft>
              <a:buNone/>
            </a:pPr>
            <a:r>
              <a:rPr lang="en">
                <a:solidFill>
                  <a:srgbClr val="FFFFFF"/>
                </a:solidFill>
              </a:rPr>
              <a:t>how much is knowledge </a:t>
            </a:r>
            <a:endParaRPr>
              <a:solidFill>
                <a:srgbClr val="FFFFFF"/>
              </a:solidFill>
            </a:endParaRPr>
          </a:p>
          <a:p>
            <a:pPr indent="0" lvl="0" marL="0" rtl="0" algn="l">
              <a:spcBef>
                <a:spcPts val="1600"/>
              </a:spcBef>
              <a:spcAft>
                <a:spcPts val="0"/>
              </a:spcAft>
              <a:buNone/>
            </a:pPr>
            <a:r>
              <a:rPr lang="en">
                <a:solidFill>
                  <a:srgbClr val="FFFFFF"/>
                </a:solidFill>
              </a:rPr>
              <a:t>and how much is teacher </a:t>
            </a:r>
            <a:endParaRPr>
              <a:solidFill>
                <a:srgbClr val="FFFFFF"/>
              </a:solidFill>
            </a:endParaRPr>
          </a:p>
          <a:p>
            <a:pPr indent="0" lvl="0" marL="0" rtl="0" algn="l">
              <a:spcBef>
                <a:spcPts val="1600"/>
              </a:spcBef>
              <a:spcAft>
                <a:spcPts val="1600"/>
              </a:spcAft>
              <a:buNone/>
            </a:pPr>
            <a:r>
              <a:rPr lang="en">
                <a:solidFill>
                  <a:srgbClr val="FFFFFF"/>
                </a:solidFill>
              </a:rPr>
              <a:t>personality?</a:t>
            </a:r>
            <a:endParaRPr>
              <a:solidFill>
                <a:srgbClr val="FFFFFF"/>
              </a:solidFill>
            </a:endParaRPr>
          </a:p>
        </p:txBody>
      </p:sp>
      <p:sp>
        <p:nvSpPr>
          <p:cNvPr id="137" name="Google Shape;137;p24"/>
          <p:cNvSpPr/>
          <p:nvPr/>
        </p:nvSpPr>
        <p:spPr>
          <a:xfrm>
            <a:off x="2828525" y="1206575"/>
            <a:ext cx="5319216" cy="3825792"/>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4"/>
          <p:cNvSpPr txBox="1"/>
          <p:nvPr/>
        </p:nvSpPr>
        <p:spPr>
          <a:xfrm>
            <a:off x="4070438" y="1683100"/>
            <a:ext cx="2682900" cy="268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FFFFFF"/>
                </a:solidFill>
              </a:rPr>
              <a:t>Teacher</a:t>
            </a:r>
            <a:endParaRPr sz="3100">
              <a:solidFill>
                <a:srgbClr val="FFFFFF"/>
              </a:solidFill>
            </a:endParaRPr>
          </a:p>
          <a:p>
            <a:pPr indent="0" lvl="0" marL="0" rtl="0" algn="ctr">
              <a:spcBef>
                <a:spcPts val="0"/>
              </a:spcBef>
              <a:spcAft>
                <a:spcPts val="0"/>
              </a:spcAft>
              <a:buNone/>
            </a:pPr>
            <a:r>
              <a:rPr lang="en" sz="3100">
                <a:solidFill>
                  <a:srgbClr val="FFFFFF"/>
                </a:solidFill>
              </a:rPr>
              <a:t>k</a:t>
            </a:r>
            <a:r>
              <a:rPr lang="en" sz="3100">
                <a:solidFill>
                  <a:srgbClr val="FFFFFF"/>
                </a:solidFill>
              </a:rPr>
              <a:t>nowledge </a:t>
            </a:r>
            <a:endParaRPr sz="3100">
              <a:solidFill>
                <a:srgbClr val="FFFFFF"/>
              </a:solidFill>
            </a:endParaRPr>
          </a:p>
          <a:p>
            <a:pPr indent="0" lvl="0" marL="0" rtl="0" algn="ctr">
              <a:spcBef>
                <a:spcPts val="0"/>
              </a:spcBef>
              <a:spcAft>
                <a:spcPts val="0"/>
              </a:spcAft>
              <a:buNone/>
            </a:pPr>
            <a:r>
              <a:rPr lang="en" sz="3100">
                <a:solidFill>
                  <a:srgbClr val="FFFFFF"/>
                </a:solidFill>
              </a:rPr>
              <a:t>V</a:t>
            </a:r>
            <a:endParaRPr sz="3100">
              <a:solidFill>
                <a:srgbClr val="FFFFFF"/>
              </a:solidFill>
            </a:endParaRPr>
          </a:p>
          <a:p>
            <a:pPr indent="0" lvl="0" marL="0" rtl="0" algn="ctr">
              <a:spcBef>
                <a:spcPts val="0"/>
              </a:spcBef>
              <a:spcAft>
                <a:spcPts val="0"/>
              </a:spcAft>
              <a:buNone/>
            </a:pPr>
            <a:r>
              <a:rPr lang="en" sz="3100">
                <a:solidFill>
                  <a:srgbClr val="FFFFFF"/>
                </a:solidFill>
              </a:rPr>
              <a:t>Teacher Personality</a:t>
            </a:r>
            <a:endParaRPr/>
          </a:p>
        </p:txBody>
      </p:sp>
      <p:pic>
        <p:nvPicPr>
          <p:cNvPr id="139" name="Google Shape;139;p24"/>
          <p:cNvPicPr preferRelativeResize="0"/>
          <p:nvPr/>
        </p:nvPicPr>
        <p:blipFill>
          <a:blip r:embed="rId3">
            <a:alphaModFix/>
          </a:blip>
          <a:stretch>
            <a:fillRect/>
          </a:stretch>
        </p:blipFill>
        <p:spPr>
          <a:xfrm>
            <a:off x="7171251" y="345000"/>
            <a:ext cx="1590750" cy="1583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Basics of teaching the UK</a:t>
            </a:r>
            <a:endParaRPr/>
          </a:p>
        </p:txBody>
      </p:sp>
      <p:sp>
        <p:nvSpPr>
          <p:cNvPr id="145" name="Google Shape;145;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Purpose of learning each topic</a:t>
            </a:r>
            <a:endParaRPr>
              <a:solidFill>
                <a:srgbClr val="FFFFFF"/>
              </a:solidFill>
            </a:endParaRPr>
          </a:p>
          <a:p>
            <a:pPr indent="0" lvl="0" marL="0" rtl="0" algn="l">
              <a:spcBef>
                <a:spcPts val="1600"/>
              </a:spcBef>
              <a:spcAft>
                <a:spcPts val="0"/>
              </a:spcAft>
              <a:buNone/>
            </a:pPr>
            <a:r>
              <a:rPr lang="en">
                <a:solidFill>
                  <a:srgbClr val="FFFFFF"/>
                </a:solidFill>
              </a:rPr>
              <a:t>Students do most of the work</a:t>
            </a:r>
            <a:endParaRPr>
              <a:solidFill>
                <a:srgbClr val="FFFFFF"/>
              </a:solidFill>
            </a:endParaRPr>
          </a:p>
          <a:p>
            <a:pPr indent="0" lvl="0" marL="0" rtl="0" algn="l">
              <a:spcBef>
                <a:spcPts val="1600"/>
              </a:spcBef>
              <a:spcAft>
                <a:spcPts val="0"/>
              </a:spcAft>
              <a:buNone/>
            </a:pPr>
            <a:r>
              <a:rPr lang="en">
                <a:solidFill>
                  <a:srgbClr val="FFFFFF"/>
                </a:solidFill>
              </a:rPr>
              <a:t>Pull information from them</a:t>
            </a:r>
            <a:endParaRPr>
              <a:solidFill>
                <a:srgbClr val="FFFFFF"/>
              </a:solidFill>
            </a:endParaRPr>
          </a:p>
          <a:p>
            <a:pPr indent="0" lvl="0" marL="0" rtl="0" algn="l">
              <a:spcBef>
                <a:spcPts val="1600"/>
              </a:spcBef>
              <a:spcAft>
                <a:spcPts val="0"/>
              </a:spcAft>
              <a:buNone/>
            </a:pPr>
            <a:r>
              <a:rPr lang="en">
                <a:solidFill>
                  <a:srgbClr val="FFFFFF"/>
                </a:solidFill>
              </a:rPr>
              <a:t>Short activities/sections</a:t>
            </a:r>
            <a:endParaRPr>
              <a:solidFill>
                <a:srgbClr val="FFFFFF"/>
              </a:solidFill>
            </a:endParaRPr>
          </a:p>
          <a:p>
            <a:pPr indent="0" lvl="0" marL="0" rtl="0" algn="l">
              <a:spcBef>
                <a:spcPts val="1600"/>
              </a:spcBef>
              <a:spcAft>
                <a:spcPts val="0"/>
              </a:spcAft>
              <a:buNone/>
            </a:pPr>
            <a:r>
              <a:rPr lang="en">
                <a:solidFill>
                  <a:srgbClr val="FFFFFF"/>
                </a:solidFill>
              </a:rPr>
              <a:t>Get the students involved as much as possible</a:t>
            </a:r>
            <a:endParaRPr>
              <a:solidFill>
                <a:srgbClr val="FFFFFF"/>
              </a:solidFill>
            </a:endParaRPr>
          </a:p>
          <a:p>
            <a:pPr indent="0" lvl="0" marL="0" rtl="0" algn="l">
              <a:spcBef>
                <a:spcPts val="1600"/>
              </a:spcBef>
              <a:spcAft>
                <a:spcPts val="0"/>
              </a:spcAft>
              <a:buNone/>
            </a:pPr>
            <a:r>
              <a:rPr lang="en">
                <a:solidFill>
                  <a:srgbClr val="FFFFFF"/>
                </a:solidFill>
              </a:rPr>
              <a:t>Flip the classroom if required (pros and cons)</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146" name="Google Shape;146;p25"/>
          <p:cNvPicPr preferRelativeResize="0"/>
          <p:nvPr/>
        </p:nvPicPr>
        <p:blipFill>
          <a:blip r:embed="rId3">
            <a:alphaModFix/>
          </a:blip>
          <a:stretch>
            <a:fillRect/>
          </a:stretch>
        </p:blipFill>
        <p:spPr>
          <a:xfrm>
            <a:off x="7171251" y="345000"/>
            <a:ext cx="1590750" cy="1583675"/>
          </a:xfrm>
          <a:prstGeom prst="rect">
            <a:avLst/>
          </a:prstGeom>
          <a:noFill/>
          <a:ln>
            <a:noFill/>
          </a:ln>
        </p:spPr>
      </p:pic>
      <p:sp>
        <p:nvSpPr>
          <p:cNvPr id="147" name="Google Shape;147;p25"/>
          <p:cNvSpPr/>
          <p:nvPr/>
        </p:nvSpPr>
        <p:spPr>
          <a:xfrm>
            <a:off x="7063925" y="2361025"/>
            <a:ext cx="1698000" cy="9255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5"/>
          <p:cNvSpPr txBox="1"/>
          <p:nvPr/>
        </p:nvSpPr>
        <p:spPr>
          <a:xfrm>
            <a:off x="7117625" y="2574325"/>
            <a:ext cx="159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u="sng">
                <a:solidFill>
                  <a:schemeClr val="hlink"/>
                </a:solidFill>
                <a:hlinkClick r:id="rId4"/>
              </a:rPr>
              <a:t>HRM lesson</a:t>
            </a:r>
            <a:endParaRPr sz="2200"/>
          </a:p>
        </p:txBody>
      </p:sp>
      <p:sp>
        <p:nvSpPr>
          <p:cNvPr id="149" name="Google Shape;149;p25"/>
          <p:cNvSpPr/>
          <p:nvPr/>
        </p:nvSpPr>
        <p:spPr>
          <a:xfrm>
            <a:off x="7062125" y="3579525"/>
            <a:ext cx="1698000" cy="11364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sz="1500" u="sng">
                <a:solidFill>
                  <a:schemeClr val="accent5"/>
                </a:solidFill>
                <a:hlinkClick r:id="rId5"/>
              </a:rPr>
              <a:t>Market Segmentation lesson </a:t>
            </a:r>
            <a:r>
              <a:rPr lang="en" sz="2200">
                <a:solidFill>
                  <a:schemeClr val="dk1"/>
                </a:solidFill>
              </a:rPr>
              <a:t>   </a:t>
            </a:r>
            <a:r>
              <a:rPr lang="en" sz="1800">
                <a:solidFill>
                  <a:schemeClr val="dk1"/>
                </a:solidFill>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6" name="Google Shape;156;p26"/>
          <p:cNvPicPr preferRelativeResize="0"/>
          <p:nvPr/>
        </p:nvPicPr>
        <p:blipFill>
          <a:blip r:embed="rId3">
            <a:alphaModFix/>
          </a:blip>
          <a:stretch>
            <a:fillRect/>
          </a:stretch>
        </p:blipFill>
        <p:spPr>
          <a:xfrm>
            <a:off x="4572000" y="445025"/>
            <a:ext cx="4301000" cy="3225750"/>
          </a:xfrm>
          <a:prstGeom prst="rect">
            <a:avLst/>
          </a:prstGeom>
          <a:noFill/>
          <a:ln>
            <a:noFill/>
          </a:ln>
        </p:spPr>
      </p:pic>
      <p:pic>
        <p:nvPicPr>
          <p:cNvPr id="157" name="Google Shape;157;p26"/>
          <p:cNvPicPr preferRelativeResize="0"/>
          <p:nvPr/>
        </p:nvPicPr>
        <p:blipFill>
          <a:blip r:embed="rId4">
            <a:alphaModFix/>
          </a:blip>
          <a:stretch>
            <a:fillRect/>
          </a:stretch>
        </p:blipFill>
        <p:spPr>
          <a:xfrm>
            <a:off x="212550" y="1752300"/>
            <a:ext cx="5505395" cy="2982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 preparation</a:t>
            </a:r>
            <a:endParaRPr/>
          </a:p>
        </p:txBody>
      </p:sp>
      <p:sp>
        <p:nvSpPr>
          <p:cNvPr id="163" name="Google Shape;163;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Scheme of work</a:t>
            </a:r>
            <a:endParaRPr>
              <a:solidFill>
                <a:srgbClr val="FFFFFF"/>
              </a:solidFill>
            </a:endParaRPr>
          </a:p>
          <a:p>
            <a:pPr indent="0" lvl="0" marL="0" rtl="0" algn="l">
              <a:spcBef>
                <a:spcPts val="1600"/>
              </a:spcBef>
              <a:spcAft>
                <a:spcPts val="0"/>
              </a:spcAft>
              <a:buNone/>
            </a:pPr>
            <a:r>
              <a:rPr lang="en">
                <a:solidFill>
                  <a:srgbClr val="FFFFFF"/>
                </a:solidFill>
              </a:rPr>
              <a:t>Still need to know your topic</a:t>
            </a:r>
            <a:endParaRPr>
              <a:solidFill>
                <a:srgbClr val="FFFFFF"/>
              </a:solidFill>
            </a:endParaRPr>
          </a:p>
          <a:p>
            <a:pPr indent="0" lvl="0" marL="0" rtl="0" algn="l">
              <a:spcBef>
                <a:spcPts val="1600"/>
              </a:spcBef>
              <a:spcAft>
                <a:spcPts val="0"/>
              </a:spcAft>
              <a:buNone/>
            </a:pPr>
            <a:r>
              <a:rPr lang="en">
                <a:solidFill>
                  <a:srgbClr val="FFFFFF"/>
                </a:solidFill>
              </a:rPr>
              <a:t>Key points students need to know</a:t>
            </a:r>
            <a:endParaRPr>
              <a:solidFill>
                <a:srgbClr val="FFFFFF"/>
              </a:solidFill>
            </a:endParaRPr>
          </a:p>
          <a:p>
            <a:pPr indent="0" lvl="0" marL="0" rtl="0" algn="l">
              <a:spcBef>
                <a:spcPts val="1600"/>
              </a:spcBef>
              <a:spcAft>
                <a:spcPts val="0"/>
              </a:spcAft>
              <a:buNone/>
            </a:pPr>
            <a:r>
              <a:rPr lang="en">
                <a:solidFill>
                  <a:srgbClr val="FFFFFF"/>
                </a:solidFill>
              </a:rPr>
              <a:t>Base your lesson around discussion, </a:t>
            </a:r>
            <a:r>
              <a:rPr lang="en">
                <a:solidFill>
                  <a:srgbClr val="FFFFFF"/>
                </a:solidFill>
              </a:rPr>
              <a:t>activities</a:t>
            </a:r>
            <a:r>
              <a:rPr lang="en">
                <a:solidFill>
                  <a:srgbClr val="FFFFFF"/>
                </a:solidFill>
              </a:rPr>
              <a:t> and them doing the work</a:t>
            </a:r>
            <a:endParaRPr>
              <a:solidFill>
                <a:srgbClr val="FFFFFF"/>
              </a:solidFill>
            </a:endParaRPr>
          </a:p>
          <a:p>
            <a:pPr indent="0" lvl="0" marL="0" rtl="0" algn="l">
              <a:spcBef>
                <a:spcPts val="1600"/>
              </a:spcBef>
              <a:spcAft>
                <a:spcPts val="0"/>
              </a:spcAft>
              <a:buNone/>
            </a:pPr>
            <a:r>
              <a:rPr lang="en">
                <a:solidFill>
                  <a:srgbClr val="FFFFFF"/>
                </a:solidFill>
              </a:rPr>
              <a:t>Recap throughout the session</a:t>
            </a:r>
            <a:endParaRPr>
              <a:solidFill>
                <a:srgbClr val="FFFFFF"/>
              </a:solidFill>
            </a:endParaRPr>
          </a:p>
          <a:p>
            <a:pPr indent="0" lvl="0" marL="0" rtl="0" algn="l">
              <a:spcBef>
                <a:spcPts val="1600"/>
              </a:spcBef>
              <a:spcAft>
                <a:spcPts val="1600"/>
              </a:spcAft>
              <a:buNone/>
            </a:pPr>
            <a:r>
              <a:rPr lang="en">
                <a:solidFill>
                  <a:srgbClr val="FFFFFF"/>
                </a:solidFill>
              </a:rPr>
              <a:t>Taking on the Uk education ethos</a:t>
            </a:r>
            <a:endParaRPr>
              <a:solidFill>
                <a:srgbClr val="FFFFFF"/>
              </a:solidFill>
            </a:endParaRPr>
          </a:p>
        </p:txBody>
      </p:sp>
      <p:pic>
        <p:nvPicPr>
          <p:cNvPr id="164" name="Google Shape;164;p27"/>
          <p:cNvPicPr preferRelativeResize="0"/>
          <p:nvPr/>
        </p:nvPicPr>
        <p:blipFill>
          <a:blip r:embed="rId3">
            <a:alphaModFix/>
          </a:blip>
          <a:stretch>
            <a:fillRect/>
          </a:stretch>
        </p:blipFill>
        <p:spPr>
          <a:xfrm>
            <a:off x="7171251" y="345000"/>
            <a:ext cx="1590750" cy="1583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8"/>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THANK YOU</a:t>
            </a:r>
            <a:endParaRPr sz="4000">
              <a:solidFill>
                <a:srgbClr val="FFFFFF"/>
              </a:solidFill>
            </a:endParaRPr>
          </a:p>
          <a:p>
            <a:pPr indent="0" lvl="0" marL="0" rtl="0" algn="ctr">
              <a:spcBef>
                <a:spcPts val="1600"/>
              </a:spcBef>
              <a:spcAft>
                <a:spcPts val="1600"/>
              </a:spcAft>
              <a:buNone/>
            </a:pPr>
            <a:r>
              <a:rPr lang="en" sz="4000">
                <a:solidFill>
                  <a:srgbClr val="FFFFFF"/>
                </a:solidFill>
              </a:rPr>
              <a:t>ANY QUESTIONS?</a:t>
            </a:r>
            <a:endParaRPr sz="4000">
              <a:solidFill>
                <a:srgbClr val="FFFFFF"/>
              </a:solidFill>
            </a:endParaRPr>
          </a:p>
        </p:txBody>
      </p:sp>
      <p:pic>
        <p:nvPicPr>
          <p:cNvPr id="171" name="Google Shape;171;p28"/>
          <p:cNvPicPr preferRelativeResize="0"/>
          <p:nvPr/>
        </p:nvPicPr>
        <p:blipFill>
          <a:blip r:embed="rId3">
            <a:alphaModFix/>
          </a:blip>
          <a:stretch>
            <a:fillRect/>
          </a:stretch>
        </p:blipFill>
        <p:spPr>
          <a:xfrm>
            <a:off x="7159551" y="274700"/>
            <a:ext cx="1590750" cy="1583675"/>
          </a:xfrm>
          <a:prstGeom prst="rect">
            <a:avLst/>
          </a:prstGeom>
          <a:noFill/>
          <a:ln>
            <a:noFill/>
          </a:ln>
        </p:spPr>
      </p:pic>
      <p:pic>
        <p:nvPicPr>
          <p:cNvPr id="172" name="Google Shape;172;p28"/>
          <p:cNvPicPr preferRelativeResize="0"/>
          <p:nvPr/>
        </p:nvPicPr>
        <p:blipFill>
          <a:blip r:embed="rId4">
            <a:alphaModFix/>
          </a:blip>
          <a:stretch>
            <a:fillRect/>
          </a:stretch>
        </p:blipFill>
        <p:spPr>
          <a:xfrm>
            <a:off x="375825" y="2986999"/>
            <a:ext cx="2744380" cy="1829597"/>
          </a:xfrm>
          <a:prstGeom prst="rect">
            <a:avLst/>
          </a:prstGeom>
          <a:noFill/>
          <a:ln>
            <a:noFill/>
          </a:ln>
        </p:spPr>
      </p:pic>
      <p:pic>
        <p:nvPicPr>
          <p:cNvPr id="173" name="Google Shape;173;p28"/>
          <p:cNvPicPr preferRelativeResize="0"/>
          <p:nvPr/>
        </p:nvPicPr>
        <p:blipFill>
          <a:blip r:embed="rId5">
            <a:alphaModFix/>
          </a:blip>
          <a:stretch>
            <a:fillRect/>
          </a:stretch>
        </p:blipFill>
        <p:spPr>
          <a:xfrm>
            <a:off x="6546350" y="2829075"/>
            <a:ext cx="2145450" cy="2145450"/>
          </a:xfrm>
          <a:prstGeom prst="rect">
            <a:avLst/>
          </a:prstGeom>
          <a:noFill/>
          <a:ln>
            <a:noFill/>
          </a:ln>
        </p:spPr>
      </p:pic>
      <p:pic>
        <p:nvPicPr>
          <p:cNvPr id="174" name="Google Shape;174;p28"/>
          <p:cNvPicPr preferRelativeResize="0"/>
          <p:nvPr/>
        </p:nvPicPr>
        <p:blipFill>
          <a:blip r:embed="rId6">
            <a:alphaModFix/>
          </a:blip>
          <a:stretch>
            <a:fillRect/>
          </a:stretch>
        </p:blipFill>
        <p:spPr>
          <a:xfrm>
            <a:off x="2901930" y="3291375"/>
            <a:ext cx="3748595" cy="1583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ctrTitle"/>
          </p:nvPr>
        </p:nvSpPr>
        <p:spPr>
          <a:xfrm>
            <a:off x="241408" y="15454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Course Structure, Programme Specification/Handbook Understanding</a:t>
            </a:r>
            <a:endParaRPr/>
          </a:p>
        </p:txBody>
      </p:sp>
      <p:pic>
        <p:nvPicPr>
          <p:cNvPr id="62" name="Google Shape;62;p14"/>
          <p:cNvPicPr preferRelativeResize="0"/>
          <p:nvPr/>
        </p:nvPicPr>
        <p:blipFill>
          <a:blip r:embed="rId3">
            <a:alphaModFix/>
          </a:blip>
          <a:stretch>
            <a:fillRect/>
          </a:stretch>
        </p:blipFill>
        <p:spPr>
          <a:xfrm>
            <a:off x="7171251" y="345000"/>
            <a:ext cx="1590750" cy="1583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Session objectives</a:t>
            </a:r>
            <a:endParaRPr/>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700">
              <a:solidFill>
                <a:srgbClr val="FFFFFF"/>
              </a:solidFill>
            </a:endParaRPr>
          </a:p>
          <a:p>
            <a:pPr indent="-336550" lvl="0" marL="457200" rtl="0" algn="l">
              <a:lnSpc>
                <a:spcPct val="100000"/>
              </a:lnSpc>
              <a:spcBef>
                <a:spcPts val="0"/>
              </a:spcBef>
              <a:spcAft>
                <a:spcPts val="0"/>
              </a:spcAft>
              <a:buClr>
                <a:srgbClr val="FFFFFF"/>
              </a:buClr>
              <a:buSzPts val="1700"/>
              <a:buChar char="-"/>
            </a:pPr>
            <a:r>
              <a:rPr lang="en" sz="1700">
                <a:solidFill>
                  <a:srgbClr val="FFFFFF"/>
                </a:solidFill>
              </a:rPr>
              <a:t>Gain understanding of how the handbook works and guides </a:t>
            </a:r>
            <a:endParaRPr sz="1700">
              <a:solidFill>
                <a:srgbClr val="FFFFFF"/>
              </a:solidFill>
            </a:endParaRPr>
          </a:p>
          <a:p>
            <a:pPr indent="0" lvl="0" marL="0" rtl="0" algn="l">
              <a:lnSpc>
                <a:spcPct val="100000"/>
              </a:lnSpc>
              <a:spcBef>
                <a:spcPts val="0"/>
              </a:spcBef>
              <a:spcAft>
                <a:spcPts val="0"/>
              </a:spcAft>
              <a:buNone/>
            </a:pPr>
            <a:r>
              <a:rPr lang="en" sz="1700">
                <a:solidFill>
                  <a:srgbClr val="FFFFFF"/>
                </a:solidFill>
              </a:rPr>
              <a:t>        teachers through each unit </a:t>
            </a:r>
            <a:endParaRPr sz="1700">
              <a:solidFill>
                <a:srgbClr val="FFFFFF"/>
              </a:solidFill>
            </a:endParaRPr>
          </a:p>
          <a:p>
            <a:pPr indent="0" lvl="0" marL="0" rtl="0" algn="l">
              <a:lnSpc>
                <a:spcPct val="100000"/>
              </a:lnSpc>
              <a:spcBef>
                <a:spcPts val="0"/>
              </a:spcBef>
              <a:spcAft>
                <a:spcPts val="0"/>
              </a:spcAft>
              <a:buNone/>
            </a:pPr>
            <a:r>
              <a:t/>
            </a:r>
            <a:endParaRPr sz="1700">
              <a:solidFill>
                <a:srgbClr val="FFFFFF"/>
              </a:solidFill>
            </a:endParaRPr>
          </a:p>
          <a:p>
            <a:pPr indent="-336550" lvl="0" marL="457200" rtl="0" algn="l">
              <a:lnSpc>
                <a:spcPct val="100000"/>
              </a:lnSpc>
              <a:spcBef>
                <a:spcPts val="0"/>
              </a:spcBef>
              <a:spcAft>
                <a:spcPts val="0"/>
              </a:spcAft>
              <a:buClr>
                <a:srgbClr val="FFFFFF"/>
              </a:buClr>
              <a:buSzPts val="1700"/>
              <a:buChar char="-"/>
            </a:pPr>
            <a:r>
              <a:rPr lang="en" sz="1700">
                <a:solidFill>
                  <a:srgbClr val="FFFFFF"/>
                </a:solidFill>
              </a:rPr>
              <a:t>Opportunity to ask questions throughout the session</a:t>
            </a:r>
            <a:endParaRPr sz="1700">
              <a:solidFill>
                <a:srgbClr val="FFFFFF"/>
              </a:solidFill>
            </a:endParaRPr>
          </a:p>
          <a:p>
            <a:pPr indent="0" lvl="0" marL="0" rtl="0" algn="l">
              <a:lnSpc>
                <a:spcPct val="100000"/>
              </a:lnSpc>
              <a:spcBef>
                <a:spcPts val="0"/>
              </a:spcBef>
              <a:spcAft>
                <a:spcPts val="0"/>
              </a:spcAft>
              <a:buNone/>
            </a:pPr>
            <a:r>
              <a:t/>
            </a:r>
            <a:endParaRPr sz="1700">
              <a:solidFill>
                <a:srgbClr val="FFFFFF"/>
              </a:solidFill>
            </a:endParaRPr>
          </a:p>
          <a:p>
            <a:pPr indent="0" lvl="0" marL="0" rtl="0" algn="l">
              <a:lnSpc>
                <a:spcPct val="100000"/>
              </a:lnSpc>
              <a:spcBef>
                <a:spcPts val="0"/>
              </a:spcBef>
              <a:spcAft>
                <a:spcPts val="0"/>
              </a:spcAft>
              <a:buNone/>
            </a:pPr>
            <a:r>
              <a:t/>
            </a:r>
            <a:endParaRPr sz="2300"/>
          </a:p>
        </p:txBody>
      </p:sp>
      <p:pic>
        <p:nvPicPr>
          <p:cNvPr id="69" name="Google Shape;69;p15"/>
          <p:cNvPicPr preferRelativeResize="0"/>
          <p:nvPr/>
        </p:nvPicPr>
        <p:blipFill>
          <a:blip r:embed="rId3">
            <a:alphaModFix/>
          </a:blip>
          <a:stretch>
            <a:fillRect/>
          </a:stretch>
        </p:blipFill>
        <p:spPr>
          <a:xfrm>
            <a:off x="1705950" y="3075574"/>
            <a:ext cx="3295900" cy="1785373"/>
          </a:xfrm>
          <a:prstGeom prst="rect">
            <a:avLst/>
          </a:prstGeom>
          <a:noFill/>
          <a:ln>
            <a:noFill/>
          </a:ln>
        </p:spPr>
      </p:pic>
      <p:pic>
        <p:nvPicPr>
          <p:cNvPr id="70" name="Google Shape;70;p15"/>
          <p:cNvPicPr preferRelativeResize="0"/>
          <p:nvPr/>
        </p:nvPicPr>
        <p:blipFill>
          <a:blip r:embed="rId4">
            <a:alphaModFix/>
          </a:blip>
          <a:stretch>
            <a:fillRect/>
          </a:stretch>
        </p:blipFill>
        <p:spPr>
          <a:xfrm>
            <a:off x="5982474" y="2265700"/>
            <a:ext cx="1946423" cy="2595250"/>
          </a:xfrm>
          <a:prstGeom prst="rect">
            <a:avLst/>
          </a:prstGeom>
          <a:noFill/>
          <a:ln>
            <a:noFill/>
          </a:ln>
        </p:spPr>
      </p:pic>
      <p:pic>
        <p:nvPicPr>
          <p:cNvPr id="71" name="Google Shape;71;p15"/>
          <p:cNvPicPr preferRelativeResize="0"/>
          <p:nvPr/>
        </p:nvPicPr>
        <p:blipFill>
          <a:blip r:embed="rId5">
            <a:alphaModFix/>
          </a:blip>
          <a:stretch>
            <a:fillRect/>
          </a:stretch>
        </p:blipFill>
        <p:spPr>
          <a:xfrm>
            <a:off x="7159551" y="274700"/>
            <a:ext cx="1590750" cy="1583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Purpose of the IPC</a:t>
            </a:r>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300">
              <a:solidFill>
                <a:srgbClr val="FFFFFF"/>
              </a:solidFill>
            </a:endParaRPr>
          </a:p>
          <a:p>
            <a:pPr indent="0" lvl="0" marL="0" rtl="0" algn="l">
              <a:lnSpc>
                <a:spcPct val="115000"/>
              </a:lnSpc>
              <a:spcBef>
                <a:spcPts val="0"/>
              </a:spcBef>
              <a:spcAft>
                <a:spcPts val="0"/>
              </a:spcAft>
              <a:buNone/>
            </a:pPr>
            <a:r>
              <a:t/>
            </a:r>
            <a:endParaRPr sz="1300">
              <a:solidFill>
                <a:srgbClr val="FFFFFF"/>
              </a:solidFill>
            </a:endParaRPr>
          </a:p>
          <a:p>
            <a:pPr indent="0" lvl="0" marL="0" rtl="0" algn="l">
              <a:lnSpc>
                <a:spcPct val="115000"/>
              </a:lnSpc>
              <a:spcBef>
                <a:spcPts val="0"/>
              </a:spcBef>
              <a:spcAft>
                <a:spcPts val="0"/>
              </a:spcAft>
              <a:buNone/>
            </a:pPr>
            <a:r>
              <a:t/>
            </a:r>
            <a:endParaRPr sz="1300">
              <a:solidFill>
                <a:srgbClr val="FFFFFF"/>
              </a:solidFill>
            </a:endParaRPr>
          </a:p>
          <a:p>
            <a:pPr indent="0" lvl="0" marL="0" rtl="0" algn="l">
              <a:lnSpc>
                <a:spcPct val="115000"/>
              </a:lnSpc>
              <a:spcBef>
                <a:spcPts val="0"/>
              </a:spcBef>
              <a:spcAft>
                <a:spcPts val="0"/>
              </a:spcAft>
              <a:buNone/>
            </a:pPr>
            <a:r>
              <a:t/>
            </a:r>
            <a:endParaRPr sz="1300">
              <a:solidFill>
                <a:srgbClr val="FFFFFF"/>
              </a:solidFill>
            </a:endParaRPr>
          </a:p>
          <a:p>
            <a:pPr indent="0" lvl="0" marL="0" rtl="0" algn="l">
              <a:lnSpc>
                <a:spcPct val="115000"/>
              </a:lnSpc>
              <a:spcBef>
                <a:spcPts val="0"/>
              </a:spcBef>
              <a:spcAft>
                <a:spcPts val="0"/>
              </a:spcAft>
              <a:buNone/>
            </a:pPr>
            <a:r>
              <a:rPr lang="en">
                <a:solidFill>
                  <a:srgbClr val="FFFFFF"/>
                </a:solidFill>
              </a:rPr>
              <a:t>On the International Preparation Course students will have the opportunity to be introduced to key aspects of business operations and analyse information, in order to make effective business decisions. This course will help their English skills and will make them feel more confident before coming to the UK to study.</a:t>
            </a:r>
            <a:endParaRPr>
              <a:solidFill>
                <a:srgbClr val="FFFFFF"/>
              </a:solidFill>
            </a:endParaRPr>
          </a:p>
          <a:p>
            <a:pPr indent="0" lvl="0" marL="0" rtl="0" algn="l">
              <a:spcBef>
                <a:spcPts val="0"/>
              </a:spcBef>
              <a:spcAft>
                <a:spcPts val="0"/>
              </a:spcAft>
              <a:buNone/>
            </a:pPr>
            <a:r>
              <a:t/>
            </a:r>
            <a:endParaRPr sz="2000">
              <a:solidFill>
                <a:srgbClr val="FFFFFF"/>
              </a:solidFill>
            </a:endParaRPr>
          </a:p>
          <a:p>
            <a:pPr indent="0" lvl="0" marL="0" rtl="0" algn="l">
              <a:spcBef>
                <a:spcPts val="1600"/>
              </a:spcBef>
              <a:spcAft>
                <a:spcPts val="1600"/>
              </a:spcAft>
              <a:buNone/>
            </a:pPr>
            <a:r>
              <a:t/>
            </a:r>
            <a:endParaRPr sz="1200">
              <a:solidFill>
                <a:srgbClr val="FFFFFF"/>
              </a:solidFill>
            </a:endParaRPr>
          </a:p>
        </p:txBody>
      </p:sp>
      <p:pic>
        <p:nvPicPr>
          <p:cNvPr id="78" name="Google Shape;78;p16"/>
          <p:cNvPicPr preferRelativeResize="0"/>
          <p:nvPr/>
        </p:nvPicPr>
        <p:blipFill>
          <a:blip r:embed="rId3">
            <a:alphaModFix/>
          </a:blip>
          <a:stretch>
            <a:fillRect/>
          </a:stretch>
        </p:blipFill>
        <p:spPr>
          <a:xfrm>
            <a:off x="7327851" y="316775"/>
            <a:ext cx="1590750" cy="1583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point...</a:t>
            </a:r>
            <a:endParaRPr/>
          </a:p>
        </p:txBody>
      </p:sp>
      <p:sp>
        <p:nvSpPr>
          <p:cNvPr id="84" name="Google Shape;84;p17"/>
          <p:cNvSpPr txBox="1"/>
          <p:nvPr>
            <p:ph idx="1" type="body"/>
          </p:nvPr>
        </p:nvSpPr>
        <p:spPr>
          <a:xfrm>
            <a:off x="311700" y="1152475"/>
            <a:ext cx="45573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FFFFFF"/>
                </a:solidFill>
              </a:rPr>
              <a:t>Level 3 equivalent</a:t>
            </a:r>
            <a:endParaRPr sz="2400">
              <a:solidFill>
                <a:srgbClr val="FFFFFF"/>
              </a:solidFill>
            </a:endParaRPr>
          </a:p>
          <a:p>
            <a:pPr indent="0" lvl="0" marL="0" rtl="0" algn="l">
              <a:lnSpc>
                <a:spcPct val="100000"/>
              </a:lnSpc>
              <a:spcBef>
                <a:spcPts val="0"/>
              </a:spcBef>
              <a:spcAft>
                <a:spcPts val="0"/>
              </a:spcAft>
              <a:buNone/>
            </a:pPr>
            <a:r>
              <a:t/>
            </a:r>
            <a:endParaRPr sz="2400">
              <a:solidFill>
                <a:srgbClr val="FFFFFF"/>
              </a:solidFill>
            </a:endParaRPr>
          </a:p>
          <a:p>
            <a:pPr indent="0" lvl="0" marL="0" rtl="0" algn="l">
              <a:lnSpc>
                <a:spcPct val="100000"/>
              </a:lnSpc>
              <a:spcBef>
                <a:spcPts val="0"/>
              </a:spcBef>
              <a:spcAft>
                <a:spcPts val="0"/>
              </a:spcAft>
              <a:buNone/>
            </a:pPr>
            <a:r>
              <a:rPr lang="en" sz="2400">
                <a:solidFill>
                  <a:srgbClr val="FFFFFF"/>
                </a:solidFill>
              </a:rPr>
              <a:t>6 units</a:t>
            </a:r>
            <a:endParaRPr sz="2400">
              <a:solidFill>
                <a:srgbClr val="FFFFFF"/>
              </a:solidFill>
            </a:endParaRPr>
          </a:p>
          <a:p>
            <a:pPr indent="0" lvl="0" marL="0" rtl="0" algn="l">
              <a:lnSpc>
                <a:spcPct val="115000"/>
              </a:lnSpc>
              <a:spcBef>
                <a:spcPts val="0"/>
              </a:spcBef>
              <a:spcAft>
                <a:spcPts val="0"/>
              </a:spcAft>
              <a:buNone/>
            </a:pPr>
            <a:r>
              <a:rPr lang="en" sz="1800">
                <a:solidFill>
                  <a:srgbClr val="FFFFFF"/>
                </a:solidFill>
              </a:rPr>
              <a:t>Marketing </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Organisation Behaviour</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Economics Environment for Business</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Business Finance</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Managing Knowledge &amp; Information</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English</a:t>
            </a:r>
            <a:endParaRPr sz="1800"/>
          </a:p>
          <a:p>
            <a:pPr indent="0" lvl="0" marL="0" rtl="0" algn="l">
              <a:lnSpc>
                <a:spcPct val="100000"/>
              </a:lnSpc>
              <a:spcBef>
                <a:spcPts val="0"/>
              </a:spcBef>
              <a:spcAft>
                <a:spcPts val="0"/>
              </a:spcAft>
              <a:buNone/>
            </a:pPr>
            <a:r>
              <a:t/>
            </a:r>
            <a:endParaRPr sz="1800"/>
          </a:p>
          <a:p>
            <a:pPr indent="0" lvl="0" marL="0" rtl="0" algn="l">
              <a:lnSpc>
                <a:spcPct val="100000"/>
              </a:lnSpc>
              <a:spcBef>
                <a:spcPts val="0"/>
              </a:spcBef>
              <a:spcAft>
                <a:spcPts val="0"/>
              </a:spcAft>
              <a:buNone/>
            </a:pPr>
            <a:r>
              <a:t/>
            </a:r>
            <a:endParaRPr/>
          </a:p>
        </p:txBody>
      </p:sp>
      <p:sp>
        <p:nvSpPr>
          <p:cNvPr id="85" name="Google Shape;85;p17"/>
          <p:cNvSpPr txBox="1"/>
          <p:nvPr>
            <p:ph idx="2" type="body"/>
          </p:nvPr>
        </p:nvSpPr>
        <p:spPr>
          <a:xfrm>
            <a:off x="5053300" y="1152475"/>
            <a:ext cx="39999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FFFFFF"/>
                </a:solidFill>
              </a:rPr>
              <a:t>Qualifications</a:t>
            </a:r>
            <a:endParaRPr b="1" sz="2200">
              <a:solidFill>
                <a:srgbClr val="FFFFFF"/>
              </a:solidFill>
            </a:endParaRPr>
          </a:p>
          <a:p>
            <a:pPr indent="0" lvl="0" marL="0" rtl="0" algn="l">
              <a:lnSpc>
                <a:spcPct val="115000"/>
              </a:lnSpc>
              <a:spcBef>
                <a:spcPts val="0"/>
              </a:spcBef>
              <a:spcAft>
                <a:spcPts val="0"/>
              </a:spcAft>
              <a:buNone/>
            </a:pPr>
            <a:r>
              <a:t/>
            </a:r>
            <a:endParaRPr b="1" sz="2200">
              <a:solidFill>
                <a:srgbClr val="FFFFFF"/>
              </a:solidFill>
            </a:endParaRPr>
          </a:p>
          <a:p>
            <a:pPr indent="0" lvl="0" marL="0" rtl="0" algn="l">
              <a:lnSpc>
                <a:spcPct val="115000"/>
              </a:lnSpc>
              <a:spcBef>
                <a:spcPts val="0"/>
              </a:spcBef>
              <a:spcAft>
                <a:spcPts val="0"/>
              </a:spcAft>
              <a:buNone/>
            </a:pPr>
            <a:r>
              <a:rPr lang="en" sz="2200">
                <a:solidFill>
                  <a:srgbClr val="FFFFFF"/>
                </a:solidFill>
              </a:rPr>
              <a:t>2 units – Award</a:t>
            </a:r>
            <a:endParaRPr sz="2200">
              <a:solidFill>
                <a:srgbClr val="FFFFFF"/>
              </a:solidFill>
            </a:endParaRPr>
          </a:p>
          <a:p>
            <a:pPr indent="0" lvl="0" marL="0" rtl="0" algn="l">
              <a:lnSpc>
                <a:spcPct val="115000"/>
              </a:lnSpc>
              <a:spcBef>
                <a:spcPts val="0"/>
              </a:spcBef>
              <a:spcAft>
                <a:spcPts val="0"/>
              </a:spcAft>
              <a:buNone/>
            </a:pPr>
            <a:r>
              <a:rPr lang="en" sz="2200">
                <a:solidFill>
                  <a:srgbClr val="FFFFFF"/>
                </a:solidFill>
              </a:rPr>
              <a:t>3 units – Certificate</a:t>
            </a:r>
            <a:endParaRPr sz="2200">
              <a:solidFill>
                <a:srgbClr val="FFFFFF"/>
              </a:solidFill>
            </a:endParaRPr>
          </a:p>
          <a:p>
            <a:pPr indent="0" lvl="0" marL="0" rtl="0" algn="l">
              <a:lnSpc>
                <a:spcPct val="115000"/>
              </a:lnSpc>
              <a:spcBef>
                <a:spcPts val="0"/>
              </a:spcBef>
              <a:spcAft>
                <a:spcPts val="0"/>
              </a:spcAft>
              <a:buNone/>
            </a:pPr>
            <a:r>
              <a:rPr lang="en" sz="2200">
                <a:solidFill>
                  <a:srgbClr val="FFFFFF"/>
                </a:solidFill>
              </a:rPr>
              <a:t>4 units – Advanced Certificate</a:t>
            </a:r>
            <a:endParaRPr sz="2200">
              <a:solidFill>
                <a:srgbClr val="FFFFFF"/>
              </a:solidFill>
            </a:endParaRPr>
          </a:p>
          <a:p>
            <a:pPr indent="0" lvl="0" marL="0" rtl="0" algn="l">
              <a:lnSpc>
                <a:spcPct val="115000"/>
              </a:lnSpc>
              <a:spcBef>
                <a:spcPts val="0"/>
              </a:spcBef>
              <a:spcAft>
                <a:spcPts val="0"/>
              </a:spcAft>
              <a:buNone/>
            </a:pPr>
            <a:r>
              <a:rPr lang="en" sz="2200">
                <a:solidFill>
                  <a:srgbClr val="FFFFFF"/>
                </a:solidFill>
              </a:rPr>
              <a:t>5 units – Diploma</a:t>
            </a:r>
            <a:endParaRPr sz="2200">
              <a:solidFill>
                <a:srgbClr val="FFFFFF"/>
              </a:solidFill>
            </a:endParaRPr>
          </a:p>
          <a:p>
            <a:pPr indent="0" lvl="0" marL="0" rtl="0" algn="l">
              <a:lnSpc>
                <a:spcPct val="115000"/>
              </a:lnSpc>
              <a:spcBef>
                <a:spcPts val="0"/>
              </a:spcBef>
              <a:spcAft>
                <a:spcPts val="0"/>
              </a:spcAft>
              <a:buNone/>
            </a:pPr>
            <a:r>
              <a:rPr lang="en" sz="2200">
                <a:solidFill>
                  <a:srgbClr val="FFFFFF"/>
                </a:solidFill>
              </a:rPr>
              <a:t>6 units – Extended Diploma</a:t>
            </a:r>
            <a:endParaRPr sz="2400">
              <a:solidFill>
                <a:srgbClr val="FFFFFF"/>
              </a:solidFill>
            </a:endParaRPr>
          </a:p>
        </p:txBody>
      </p:sp>
      <p:pic>
        <p:nvPicPr>
          <p:cNvPr id="86" name="Google Shape;86;p17"/>
          <p:cNvPicPr preferRelativeResize="0"/>
          <p:nvPr/>
        </p:nvPicPr>
        <p:blipFill>
          <a:blip r:embed="rId3">
            <a:alphaModFix/>
          </a:blip>
          <a:stretch>
            <a:fillRect/>
          </a:stretch>
        </p:blipFill>
        <p:spPr>
          <a:xfrm>
            <a:off x="7159551" y="274700"/>
            <a:ext cx="1590750" cy="1583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Grades</a:t>
            </a:r>
            <a:endParaRPr/>
          </a:p>
        </p:txBody>
      </p:sp>
      <p:sp>
        <p:nvSpPr>
          <p:cNvPr id="92" name="Google Shape;92;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rPr>
              <a:t>Pass 40-54</a:t>
            </a:r>
            <a:endParaRPr sz="1600">
              <a:solidFill>
                <a:srgbClr val="FFFFFF"/>
              </a:solidFill>
            </a:endParaRPr>
          </a:p>
          <a:p>
            <a:pPr indent="0" lvl="0" marL="0" rtl="0" algn="l">
              <a:lnSpc>
                <a:spcPct val="115000"/>
              </a:lnSpc>
              <a:spcBef>
                <a:spcPts val="0"/>
              </a:spcBef>
              <a:spcAft>
                <a:spcPts val="0"/>
              </a:spcAft>
              <a:buNone/>
            </a:pPr>
            <a:r>
              <a:rPr lang="en" sz="1600">
                <a:solidFill>
                  <a:srgbClr val="FFFFFF"/>
                </a:solidFill>
              </a:rPr>
              <a:t>Mainly based on being able to describe different elements.</a:t>
            </a:r>
            <a:endParaRPr sz="1600">
              <a:solidFill>
                <a:srgbClr val="FFFFFF"/>
              </a:solidFill>
            </a:endParaRPr>
          </a:p>
          <a:p>
            <a:pPr indent="0" lvl="0" marL="0" rtl="0" algn="l">
              <a:lnSpc>
                <a:spcPct val="115000"/>
              </a:lnSpc>
              <a:spcBef>
                <a:spcPts val="0"/>
              </a:spcBef>
              <a:spcAft>
                <a:spcPts val="0"/>
              </a:spcAft>
              <a:buNone/>
            </a:pPr>
            <a:r>
              <a:t/>
            </a:r>
            <a:endParaRPr sz="1600">
              <a:solidFill>
                <a:srgbClr val="FFFFFF"/>
              </a:solidFill>
            </a:endParaRPr>
          </a:p>
          <a:p>
            <a:pPr indent="0" lvl="0" marL="0" rtl="0" algn="l">
              <a:lnSpc>
                <a:spcPct val="115000"/>
              </a:lnSpc>
              <a:spcBef>
                <a:spcPts val="0"/>
              </a:spcBef>
              <a:spcAft>
                <a:spcPts val="0"/>
              </a:spcAft>
              <a:buNone/>
            </a:pPr>
            <a:r>
              <a:rPr lang="en" sz="1600">
                <a:solidFill>
                  <a:srgbClr val="FFFFFF"/>
                </a:solidFill>
              </a:rPr>
              <a:t>Merit 55-69</a:t>
            </a:r>
            <a:endParaRPr sz="1600">
              <a:solidFill>
                <a:srgbClr val="FFFFFF"/>
              </a:solidFill>
            </a:endParaRPr>
          </a:p>
          <a:p>
            <a:pPr indent="0" lvl="0" marL="0" rtl="0" algn="l">
              <a:lnSpc>
                <a:spcPct val="115000"/>
              </a:lnSpc>
              <a:spcBef>
                <a:spcPts val="0"/>
              </a:spcBef>
              <a:spcAft>
                <a:spcPts val="0"/>
              </a:spcAft>
              <a:buNone/>
            </a:pPr>
            <a:r>
              <a:rPr lang="en" sz="1600">
                <a:solidFill>
                  <a:srgbClr val="FFFFFF"/>
                </a:solidFill>
              </a:rPr>
              <a:t>Based on taking thoughts to the next level and being able to explain and analyse why businesses might do what they do for different elements.</a:t>
            </a:r>
            <a:endParaRPr sz="1600">
              <a:solidFill>
                <a:srgbClr val="FFFFFF"/>
              </a:solidFill>
            </a:endParaRPr>
          </a:p>
          <a:p>
            <a:pPr indent="0" lvl="0" marL="0" rtl="0" algn="l">
              <a:lnSpc>
                <a:spcPct val="115000"/>
              </a:lnSpc>
              <a:spcBef>
                <a:spcPts val="0"/>
              </a:spcBef>
              <a:spcAft>
                <a:spcPts val="0"/>
              </a:spcAft>
              <a:buNone/>
            </a:pPr>
            <a:r>
              <a:t/>
            </a:r>
            <a:endParaRPr sz="1600">
              <a:solidFill>
                <a:srgbClr val="FFFFFF"/>
              </a:solidFill>
            </a:endParaRPr>
          </a:p>
          <a:p>
            <a:pPr indent="0" lvl="0" marL="0" rtl="0" algn="l">
              <a:lnSpc>
                <a:spcPct val="115000"/>
              </a:lnSpc>
              <a:spcBef>
                <a:spcPts val="0"/>
              </a:spcBef>
              <a:spcAft>
                <a:spcPts val="0"/>
              </a:spcAft>
              <a:buNone/>
            </a:pPr>
            <a:r>
              <a:rPr lang="en" sz="1600">
                <a:solidFill>
                  <a:srgbClr val="FFFFFF"/>
                </a:solidFill>
              </a:rPr>
              <a:t>Distinction 70-100</a:t>
            </a:r>
            <a:endParaRPr sz="1600">
              <a:solidFill>
                <a:srgbClr val="FFFFFF"/>
              </a:solidFill>
            </a:endParaRPr>
          </a:p>
          <a:p>
            <a:pPr indent="0" lvl="0" marL="0" rtl="0" algn="l">
              <a:lnSpc>
                <a:spcPct val="115000"/>
              </a:lnSpc>
              <a:spcBef>
                <a:spcPts val="0"/>
              </a:spcBef>
              <a:spcAft>
                <a:spcPts val="0"/>
              </a:spcAft>
              <a:buNone/>
            </a:pPr>
            <a:r>
              <a:rPr lang="en" sz="1600">
                <a:solidFill>
                  <a:srgbClr val="FFFFFF"/>
                </a:solidFill>
              </a:rPr>
              <a:t>Taking learning to another level again of being able to justify and evaluate.                       Students might need to put their opinions and suggestions across but                                      need to back up their thoughts with explanations and possibly evidence.</a:t>
            </a:r>
            <a:endParaRPr sz="1600">
              <a:solidFill>
                <a:srgbClr val="FFFFFF"/>
              </a:solidFill>
            </a:endParaRPr>
          </a:p>
          <a:p>
            <a:pPr indent="0" lvl="0" marL="0" rtl="0" algn="l">
              <a:spcBef>
                <a:spcPts val="0"/>
              </a:spcBef>
              <a:spcAft>
                <a:spcPts val="1600"/>
              </a:spcAft>
              <a:buNone/>
            </a:pPr>
            <a:r>
              <a:t/>
            </a:r>
            <a:endParaRPr/>
          </a:p>
        </p:txBody>
      </p:sp>
      <p:pic>
        <p:nvPicPr>
          <p:cNvPr id="93" name="Google Shape;93;p18"/>
          <p:cNvPicPr preferRelativeResize="0"/>
          <p:nvPr/>
        </p:nvPicPr>
        <p:blipFill>
          <a:blip r:embed="rId3">
            <a:alphaModFix/>
          </a:blip>
          <a:stretch>
            <a:fillRect/>
          </a:stretch>
        </p:blipFill>
        <p:spPr>
          <a:xfrm>
            <a:off x="7159551" y="274700"/>
            <a:ext cx="1590750" cy="1583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Handbook</a:t>
            </a:r>
            <a:endParaRPr/>
          </a:p>
        </p:txBody>
      </p:sp>
      <p:sp>
        <p:nvSpPr>
          <p:cNvPr id="99" name="Google Shape;99;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FFFFFF"/>
                </a:solidFill>
              </a:rPr>
              <a:t>Let’s go through the handbook...</a:t>
            </a:r>
            <a:endParaRPr sz="2100">
              <a:solidFill>
                <a:srgbClr val="FFFFFF"/>
              </a:solidFill>
            </a:endParaRPr>
          </a:p>
          <a:p>
            <a:pPr indent="0" lvl="0" marL="0" rtl="0" algn="l">
              <a:spcBef>
                <a:spcPts val="1600"/>
              </a:spcBef>
              <a:spcAft>
                <a:spcPts val="0"/>
              </a:spcAft>
              <a:buNone/>
            </a:pPr>
            <a:r>
              <a:rPr lang="en" sz="2100">
                <a:solidFill>
                  <a:schemeClr val="dk1"/>
                </a:solidFill>
              </a:rPr>
              <a:t>How to use the handbook</a:t>
            </a:r>
            <a:endParaRPr sz="2100">
              <a:solidFill>
                <a:srgbClr val="FFFFFF"/>
              </a:solidFill>
            </a:endParaRPr>
          </a:p>
          <a:p>
            <a:pPr indent="0" lvl="0" marL="0" rtl="0" algn="l">
              <a:spcBef>
                <a:spcPts val="1600"/>
              </a:spcBef>
              <a:spcAft>
                <a:spcPts val="0"/>
              </a:spcAft>
              <a:buNone/>
            </a:pPr>
            <a:r>
              <a:rPr lang="en" sz="2100">
                <a:solidFill>
                  <a:srgbClr val="FFFFFF"/>
                </a:solidFill>
              </a:rPr>
              <a:t>Pick out key areas</a:t>
            </a:r>
            <a:endParaRPr sz="2100">
              <a:solidFill>
                <a:srgbClr val="FFFFFF"/>
              </a:solidFill>
            </a:endParaRPr>
          </a:p>
          <a:p>
            <a:pPr indent="0" lvl="0" marL="0" rtl="0" algn="l">
              <a:spcBef>
                <a:spcPts val="1600"/>
              </a:spcBef>
              <a:spcAft>
                <a:spcPts val="0"/>
              </a:spcAft>
              <a:buNone/>
            </a:pPr>
            <a:r>
              <a:rPr lang="en" sz="2100">
                <a:solidFill>
                  <a:srgbClr val="FFFFFF"/>
                </a:solidFill>
              </a:rPr>
              <a:t>Give hints and tips</a:t>
            </a:r>
            <a:endParaRPr sz="2100">
              <a:solidFill>
                <a:srgbClr val="FFFFFF"/>
              </a:solidFill>
            </a:endParaRPr>
          </a:p>
          <a:p>
            <a:pPr indent="0" lvl="0" marL="0" rtl="0" algn="l">
              <a:spcBef>
                <a:spcPts val="1600"/>
              </a:spcBef>
              <a:spcAft>
                <a:spcPts val="0"/>
              </a:spcAft>
              <a:buNone/>
            </a:pPr>
            <a:r>
              <a:t/>
            </a:r>
            <a:endParaRPr sz="2100">
              <a:solidFill>
                <a:srgbClr val="FFFFFF"/>
              </a:solidFill>
            </a:endParaRPr>
          </a:p>
          <a:p>
            <a:pPr indent="0" lvl="0" marL="0" rtl="0" algn="l">
              <a:lnSpc>
                <a:spcPct val="100000"/>
              </a:lnSpc>
              <a:spcBef>
                <a:spcPts val="1600"/>
              </a:spcBef>
              <a:spcAft>
                <a:spcPts val="0"/>
              </a:spcAft>
              <a:buNone/>
            </a:pPr>
            <a:r>
              <a:rPr lang="en" sz="2100">
                <a:solidFill>
                  <a:srgbClr val="FFFFFF"/>
                </a:solidFill>
              </a:rPr>
              <a:t>                                              </a:t>
            </a:r>
            <a:r>
              <a:rPr b="1" lang="en" sz="1600" u="sng">
                <a:solidFill>
                  <a:schemeClr val="accent5"/>
                </a:solidFill>
                <a:hlinkClick r:id="rId3"/>
              </a:rPr>
              <a:t>IPC handbook</a:t>
            </a:r>
            <a:endParaRPr b="1" sz="1400">
              <a:solidFill>
                <a:srgbClr val="000000"/>
              </a:solidFill>
            </a:endParaRPr>
          </a:p>
          <a:p>
            <a:pPr indent="0" lvl="0" marL="0" rtl="0" algn="l">
              <a:spcBef>
                <a:spcPts val="0"/>
              </a:spcBef>
              <a:spcAft>
                <a:spcPts val="1600"/>
              </a:spcAft>
              <a:buNone/>
            </a:pPr>
            <a:r>
              <a:t/>
            </a:r>
            <a:endParaRPr sz="2100">
              <a:solidFill>
                <a:srgbClr val="FFFFFF"/>
              </a:solidFill>
            </a:endParaRPr>
          </a:p>
        </p:txBody>
      </p:sp>
      <p:pic>
        <p:nvPicPr>
          <p:cNvPr id="100" name="Google Shape;100;p19"/>
          <p:cNvPicPr preferRelativeResize="0"/>
          <p:nvPr/>
        </p:nvPicPr>
        <p:blipFill rotWithShape="1">
          <a:blip r:embed="rId4">
            <a:alphaModFix/>
          </a:blip>
          <a:srcRect b="15720" l="33178" r="39444" t="23511"/>
          <a:stretch/>
        </p:blipFill>
        <p:spPr>
          <a:xfrm>
            <a:off x="5384450" y="813925"/>
            <a:ext cx="2966173" cy="3701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0"/>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rPr>
              <a:t>THANK YOU</a:t>
            </a:r>
            <a:endParaRPr sz="4000">
              <a:solidFill>
                <a:srgbClr val="FFFFFF"/>
              </a:solidFill>
            </a:endParaRPr>
          </a:p>
          <a:p>
            <a:pPr indent="0" lvl="0" marL="0" rtl="0" algn="ctr">
              <a:spcBef>
                <a:spcPts val="1600"/>
              </a:spcBef>
              <a:spcAft>
                <a:spcPts val="0"/>
              </a:spcAft>
              <a:buNone/>
            </a:pPr>
            <a:r>
              <a:rPr lang="en" sz="4000">
                <a:solidFill>
                  <a:srgbClr val="FFFFFF"/>
                </a:solidFill>
              </a:rPr>
              <a:t>ANY QUESTIONS?</a:t>
            </a:r>
            <a:endParaRPr sz="4000">
              <a:solidFill>
                <a:srgbClr val="FFFFFF"/>
              </a:solidFill>
            </a:endParaRPr>
          </a:p>
          <a:p>
            <a:pPr indent="0" lvl="0" marL="0" rtl="0" algn="ctr">
              <a:spcBef>
                <a:spcPts val="1600"/>
              </a:spcBef>
              <a:spcAft>
                <a:spcPts val="1600"/>
              </a:spcAft>
              <a:buNone/>
            </a:pPr>
            <a:r>
              <a:rPr lang="en" sz="2700">
                <a:solidFill>
                  <a:schemeClr val="dk1"/>
                </a:solidFill>
              </a:rPr>
              <a:t>    I:danielle_ccp_pdvl</a:t>
            </a:r>
            <a:endParaRPr sz="2700">
              <a:solidFill>
                <a:srgbClr val="FFFFFF"/>
              </a:solidFill>
            </a:endParaRPr>
          </a:p>
        </p:txBody>
      </p:sp>
      <p:pic>
        <p:nvPicPr>
          <p:cNvPr id="107" name="Google Shape;107;p20"/>
          <p:cNvPicPr preferRelativeResize="0"/>
          <p:nvPr/>
        </p:nvPicPr>
        <p:blipFill>
          <a:blip r:embed="rId3">
            <a:alphaModFix/>
          </a:blip>
          <a:stretch>
            <a:fillRect/>
          </a:stretch>
        </p:blipFill>
        <p:spPr>
          <a:xfrm>
            <a:off x="7159551" y="274700"/>
            <a:ext cx="1590750" cy="1583675"/>
          </a:xfrm>
          <a:prstGeom prst="rect">
            <a:avLst/>
          </a:prstGeom>
          <a:noFill/>
          <a:ln>
            <a:noFill/>
          </a:ln>
        </p:spPr>
      </p:pic>
      <p:pic>
        <p:nvPicPr>
          <p:cNvPr id="108" name="Google Shape;108;p20"/>
          <p:cNvPicPr preferRelativeResize="0"/>
          <p:nvPr/>
        </p:nvPicPr>
        <p:blipFill>
          <a:blip r:embed="rId4">
            <a:alphaModFix/>
          </a:blip>
          <a:stretch>
            <a:fillRect/>
          </a:stretch>
        </p:blipFill>
        <p:spPr>
          <a:xfrm>
            <a:off x="375825" y="2986999"/>
            <a:ext cx="2744380" cy="1829597"/>
          </a:xfrm>
          <a:prstGeom prst="rect">
            <a:avLst/>
          </a:prstGeom>
          <a:noFill/>
          <a:ln>
            <a:noFill/>
          </a:ln>
        </p:spPr>
      </p:pic>
      <p:pic>
        <p:nvPicPr>
          <p:cNvPr id="109" name="Google Shape;109;p20"/>
          <p:cNvPicPr preferRelativeResize="0"/>
          <p:nvPr/>
        </p:nvPicPr>
        <p:blipFill>
          <a:blip r:embed="rId5">
            <a:alphaModFix/>
          </a:blip>
          <a:stretch>
            <a:fillRect/>
          </a:stretch>
        </p:blipFill>
        <p:spPr>
          <a:xfrm>
            <a:off x="6546350" y="2829075"/>
            <a:ext cx="2145450" cy="2145450"/>
          </a:xfrm>
          <a:prstGeom prst="rect">
            <a:avLst/>
          </a:prstGeom>
          <a:noFill/>
          <a:ln>
            <a:noFill/>
          </a:ln>
        </p:spPr>
      </p:pic>
      <p:pic>
        <p:nvPicPr>
          <p:cNvPr id="110" name="Google Shape;110;p20"/>
          <p:cNvPicPr preferRelativeResize="0"/>
          <p:nvPr/>
        </p:nvPicPr>
        <p:blipFill>
          <a:blip r:embed="rId6">
            <a:alphaModFix/>
          </a:blip>
          <a:stretch>
            <a:fillRect/>
          </a:stretch>
        </p:blipFill>
        <p:spPr>
          <a:xfrm>
            <a:off x="2901930" y="3291375"/>
            <a:ext cx="3748595" cy="1583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1"/>
          <p:cNvSpPr txBox="1"/>
          <p:nvPr>
            <p:ph type="ctrTitle"/>
          </p:nvPr>
        </p:nvSpPr>
        <p:spPr>
          <a:xfrm>
            <a:off x="241408" y="15454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Teacher Quality </a:t>
            </a:r>
            <a:endParaRPr/>
          </a:p>
          <a:p>
            <a:pPr indent="0" lvl="0" marL="0" rtl="0" algn="ctr">
              <a:spcBef>
                <a:spcPts val="0"/>
              </a:spcBef>
              <a:spcAft>
                <a:spcPts val="0"/>
              </a:spcAft>
              <a:buNone/>
            </a:pPr>
            <a:r>
              <a:rPr lang="en"/>
              <a:t>and Responsibility</a:t>
            </a:r>
            <a:endParaRPr/>
          </a:p>
        </p:txBody>
      </p:sp>
      <p:pic>
        <p:nvPicPr>
          <p:cNvPr id="116" name="Google Shape;116;p21"/>
          <p:cNvPicPr preferRelativeResize="0"/>
          <p:nvPr/>
        </p:nvPicPr>
        <p:blipFill>
          <a:blip r:embed="rId3">
            <a:alphaModFix/>
          </a:blip>
          <a:stretch>
            <a:fillRect/>
          </a:stretch>
        </p:blipFill>
        <p:spPr>
          <a:xfrm>
            <a:off x="7171251" y="345000"/>
            <a:ext cx="1590750" cy="1583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